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91" r:id="rId7"/>
    <p:sldId id="261" r:id="rId8"/>
    <p:sldId id="286" r:id="rId9"/>
    <p:sldId id="288" r:id="rId10"/>
    <p:sldId id="262" r:id="rId11"/>
    <p:sldId id="289" r:id="rId12"/>
    <p:sldId id="267" r:id="rId13"/>
    <p:sldId id="274" r:id="rId14"/>
    <p:sldId id="270" r:id="rId15"/>
    <p:sldId id="275" r:id="rId16"/>
    <p:sldId id="278" r:id="rId17"/>
    <p:sldId id="283" r:id="rId18"/>
    <p:sldId id="282" r:id="rId19"/>
    <p:sldId id="287" r:id="rId20"/>
    <p:sldId id="272" r:id="rId21"/>
    <p:sldId id="290" r:id="rId22"/>
    <p:sldId id="264" r:id="rId23"/>
    <p:sldId id="292" r:id="rId24"/>
    <p:sldId id="265"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047"/>
  </p:normalViewPr>
  <p:slideViewPr>
    <p:cSldViewPr snapToGrid="0" snapToObjects="1">
      <p:cViewPr varScale="1">
        <p:scale>
          <a:sx n="116" d="100"/>
          <a:sy n="116" d="100"/>
        </p:scale>
        <p:origin x="41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pranavkalyanpur\Downloads\data.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Users\pranavkalyanpur\Downloads\data.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Users\pranavkalyanpur\Library\Containers\com.microsoft.Excel\Data\Library\Application%20Support\Microsoft\data%20(version%201).xlsb" TargetMode="External"/><Relationship Id="rId2" Type="http://schemas.microsoft.com/office/2011/relationships/chartColorStyle" Target="colors11.xml"/><Relationship Id="rId1" Type="http://schemas.microsoft.com/office/2011/relationships/chartStyle" Target="style11.xml"/></Relationships>
</file>

<file path=ppt/charts/_rels/chart2.xml.rels><?xml version="1.0" encoding="UTF-8" standalone="yes"?>
<Relationships xmlns="http://schemas.openxmlformats.org/package/2006/relationships"><Relationship Id="rId3" Type="http://schemas.openxmlformats.org/officeDocument/2006/relationships/oleObject" Target="file:////Users\pranavkalyanpur\Downloads\data.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pranavkalyanpur\Library\Containers\com.microsoft.Excel\Data\Library\Application%20Support\Microsoft\data%20(version%201).xlsb"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pranavkalyanpur\Library\Containers\com.microsoft.Excel\Data\Library\Application%20Support\Microsoft\data%20(version%201).xlsb"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pranavkalyanpur\Library\Containers\com.microsoft.Excel\Data\Library\Application%20Support\Microsoft\data%20(version%201).xlsb"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pranavkalyanpur\Library\Containers\com.microsoft.Excel\Data\Library\Application%20Support\Microsoft\data%20(version%201).xlsb"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Users\pranavkalyanpur\Library\Containers\com.microsoft.Excel\Data\Library\Application%20Support\Microsoft\data%20(version%201).xlsb"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Users\pranavkalyanpur\Library\Containers\com.microsoft.Excel\Data\Library\Application%20Support\Microsoft\data%20(version%201).xlsb"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Users\pranavkalyanpur\Library\Containers\com.microsoft.Excel\Data\Library\Application%20Support\Microsoft\data%20(version%201).xlsb"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[data.xlsx]Sheet2!PivotTable2</c:name>
    <c:fmtId val="10"/>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dirty="0"/>
              <a:t>Total Number of Students Placed in each Class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Sheet2!$B$3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strRef>
              <c:f>Sheet2!$A$4:$A$7</c:f>
              <c:strCache>
                <c:ptCount val="3"/>
                <c:pt idx="0">
                  <c:v>ALIT 099</c:v>
                </c:pt>
                <c:pt idx="1">
                  <c:v>ENGL 101</c:v>
                </c:pt>
                <c:pt idx="2">
                  <c:v>ENGL 110</c:v>
                </c:pt>
              </c:strCache>
            </c:strRef>
          </c:cat>
          <c:val>
            <c:numRef>
              <c:f>Sheet2!$B$4:$B$7</c:f>
              <c:numCache>
                <c:formatCode>General</c:formatCode>
                <c:ptCount val="3"/>
                <c:pt idx="0">
                  <c:v>513</c:v>
                </c:pt>
                <c:pt idx="1">
                  <c:v>431</c:v>
                </c:pt>
                <c:pt idx="2">
                  <c:v>48</c:v>
                </c:pt>
              </c:numCache>
            </c:numRef>
          </c:val>
          <c:extLst>
            <c:ext xmlns:c16="http://schemas.microsoft.com/office/drawing/2014/chart" uri="{C3380CC4-5D6E-409C-BE32-E72D297353CC}">
              <c16:uniqueId val="{00000000-4F8E-B74B-93C4-6E586EDC0831}"/>
            </c:ext>
          </c:extLst>
        </c:ser>
        <c:dLbls>
          <c:showLegendKey val="0"/>
          <c:showVal val="0"/>
          <c:showCatName val="0"/>
          <c:showSerName val="0"/>
          <c:showPercent val="0"/>
          <c:showBubbleSize val="0"/>
        </c:dLbls>
        <c:gapWidth val="0"/>
        <c:axId val="1798798032"/>
        <c:axId val="1731422832"/>
      </c:barChart>
      <c:catAx>
        <c:axId val="1798798032"/>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Class Category</a:t>
                </a:r>
              </a:p>
            </c:rich>
          </c:tx>
          <c:layout>
            <c:manualLayout>
              <c:xMode val="edge"/>
              <c:yMode val="edge"/>
              <c:x val="0.45781541049876995"/>
              <c:y val="0.94101795173756964"/>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31422832"/>
        <c:crosses val="autoZero"/>
        <c:auto val="1"/>
        <c:lblAlgn val="ctr"/>
        <c:lblOffset val="100"/>
        <c:noMultiLvlLbl val="0"/>
      </c:catAx>
      <c:valAx>
        <c:axId val="1731422832"/>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 of Students</a:t>
                </a:r>
                <a:r>
                  <a:rPr lang="en-US" baseline="0" dirty="0"/>
                  <a:t> in each Class</a:t>
                </a:r>
                <a:endParaRPr lang="en-US" dirty="0"/>
              </a:p>
            </c:rich>
          </c:tx>
          <c:layout>
            <c:manualLayout>
              <c:xMode val="edge"/>
              <c:yMode val="edge"/>
              <c:x val="8.5069945469271827E-3"/>
              <c:y val="0.2671381063523609"/>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987980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[data.xlsx]Sheet2!PivotTable2</c:name>
    <c:fmtId val="-1"/>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Did you graduate from High-School?</a:t>
            </a:r>
          </a:p>
        </c:rich>
      </c:tx>
      <c:layout>
        <c:manualLayout>
          <c:xMode val="edge"/>
          <c:yMode val="edge"/>
          <c:x val="0.23957404741477237"/>
          <c:y val="2.183334243174315E-2"/>
        </c:manualLayout>
      </c:layout>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
        <c:idx val="3"/>
        <c:spPr>
          <a:solidFill>
            <a:schemeClr val="accent1"/>
          </a:solidFill>
          <a:ln>
            <a:noFill/>
          </a:ln>
          <a:effectLst/>
        </c:spPr>
        <c:marker>
          <c:symbol val="none"/>
        </c:marker>
      </c:pivotFmt>
      <c:pivotFmt>
        <c:idx val="4"/>
        <c:spPr>
          <a:solidFill>
            <a:schemeClr val="accent1"/>
          </a:solidFill>
          <a:ln>
            <a:noFill/>
          </a:ln>
          <a:effectLst/>
        </c:spPr>
        <c:marker>
          <c:symbol val="none"/>
        </c:marker>
      </c:pivotFmt>
    </c:pivotFmts>
    <c:plotArea>
      <c:layout/>
      <c:barChart>
        <c:barDir val="col"/>
        <c:grouping val="clustered"/>
        <c:varyColors val="0"/>
        <c:ser>
          <c:idx val="0"/>
          <c:order val="0"/>
          <c:tx>
            <c:strRef>
              <c:f>Sheet2!$B$3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Sheet2!$A$4:$A$13</c:f>
              <c:multiLvlStrCache>
                <c:ptCount val="6"/>
                <c:lvl>
                  <c:pt idx="0">
                    <c:v>NO</c:v>
                  </c:pt>
                  <c:pt idx="1">
                    <c:v>YES</c:v>
                  </c:pt>
                  <c:pt idx="2">
                    <c:v>NO</c:v>
                  </c:pt>
                  <c:pt idx="3">
                    <c:v>YES</c:v>
                  </c:pt>
                  <c:pt idx="4">
                    <c:v>NO</c:v>
                  </c:pt>
                  <c:pt idx="5">
                    <c:v>YES</c:v>
                  </c:pt>
                </c:lvl>
                <c:lvl>
                  <c:pt idx="0">
                    <c:v>ALIT 099</c:v>
                  </c:pt>
                  <c:pt idx="2">
                    <c:v>ENGL 101</c:v>
                  </c:pt>
                  <c:pt idx="4">
                    <c:v>ENGL 110</c:v>
                  </c:pt>
                </c:lvl>
              </c:multiLvlStrCache>
            </c:multiLvlStrRef>
          </c:cat>
          <c:val>
            <c:numRef>
              <c:f>Sheet2!$B$4:$B$13</c:f>
              <c:numCache>
                <c:formatCode>General</c:formatCode>
                <c:ptCount val="6"/>
                <c:pt idx="0">
                  <c:v>35</c:v>
                </c:pt>
                <c:pt idx="1">
                  <c:v>478</c:v>
                </c:pt>
                <c:pt idx="2">
                  <c:v>41</c:v>
                </c:pt>
                <c:pt idx="3">
                  <c:v>390</c:v>
                </c:pt>
                <c:pt idx="4">
                  <c:v>5</c:v>
                </c:pt>
                <c:pt idx="5">
                  <c:v>43</c:v>
                </c:pt>
              </c:numCache>
            </c:numRef>
          </c:val>
          <c:extLst>
            <c:ext xmlns:c16="http://schemas.microsoft.com/office/drawing/2014/chart" uri="{C3380CC4-5D6E-409C-BE32-E72D297353CC}">
              <c16:uniqueId val="{00000000-87F3-E34E-AD26-050B36E9EDE5}"/>
            </c:ext>
          </c:extLst>
        </c:ser>
        <c:dLbls>
          <c:showLegendKey val="0"/>
          <c:showVal val="0"/>
          <c:showCatName val="0"/>
          <c:showSerName val="0"/>
          <c:showPercent val="0"/>
          <c:showBubbleSize val="0"/>
        </c:dLbls>
        <c:gapWidth val="0"/>
        <c:axId val="988284719"/>
        <c:axId val="1006908335"/>
      </c:barChart>
      <c:catAx>
        <c:axId val="988284719"/>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a:t>Students</a:t>
                </a:r>
                <a:r>
                  <a:rPr lang="en-US" baseline="0"/>
                  <a:t> Graduated/Not Graduated by Class</a:t>
                </a:r>
                <a:endParaRPr lang="en-US"/>
              </a:p>
            </c:rich>
          </c:tx>
          <c:layout>
            <c:manualLayout>
              <c:xMode val="edge"/>
              <c:yMode val="edge"/>
              <c:x val="0.27589991889328691"/>
              <c:y val="0.95306316400211788"/>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006908335"/>
        <c:crosses val="autoZero"/>
        <c:auto val="1"/>
        <c:lblAlgn val="ctr"/>
        <c:lblOffset val="100"/>
        <c:noMultiLvlLbl val="0"/>
      </c:catAx>
      <c:valAx>
        <c:axId val="1006908335"/>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IN" b="1">
                    <a:effectLst/>
                  </a:rPr>
                  <a:t>Number of students Placed in each</a:t>
                </a:r>
                <a:r>
                  <a:rPr lang="en-IN" b="1" baseline="0">
                    <a:effectLst/>
                  </a:rPr>
                  <a:t> Class</a:t>
                </a:r>
                <a:endParaRPr lang="en-IN">
                  <a:effectLst/>
                </a:endParaRPr>
              </a:p>
              <a:p>
                <a:pPr>
                  <a:defRPr/>
                </a:pPr>
                <a:br>
                  <a:rPr lang="en-IN">
                    <a:effectLst/>
                  </a:rPr>
                </a:br>
                <a:endParaRPr lang="en-IN">
                  <a:effectLst/>
                </a:endParaRPr>
              </a:p>
              <a:p>
                <a:pPr>
                  <a:defRPr/>
                </a:pPr>
                <a:br>
                  <a:rPr lang="en-IN">
                    <a:effectLst/>
                  </a:rPr>
                </a:br>
                <a:endParaRPr lang="en-IN">
                  <a:effectLst/>
                </a:endParaRPr>
              </a:p>
              <a:p>
                <a:pPr>
                  <a:defRPr/>
                </a:pPr>
                <a:endParaRPr lang="en-US"/>
              </a:p>
            </c:rich>
          </c:tx>
          <c:layout>
            <c:manualLayout>
              <c:xMode val="edge"/>
              <c:yMode val="edge"/>
              <c:x val="0.10492696767509534"/>
              <c:y val="0.20114169146406133"/>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98828471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 (version 1).xlsb]Pivot Charts!PivotTable2</c:name>
    <c:fmtId val="60"/>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Which best describes your formal writing skills?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Charts'!$B$3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'Pivot Charts'!$A$4:$A$20</c:f>
              <c:multiLvlStrCache>
                <c:ptCount val="12"/>
                <c:lvl>
                  <c:pt idx="0">
                    <c:v>ALIT 099</c:v>
                  </c:pt>
                  <c:pt idx="1">
                    <c:v>ENGL 101</c:v>
                  </c:pt>
                  <c:pt idx="2">
                    <c:v>ENGL 110</c:v>
                  </c:pt>
                  <c:pt idx="3">
                    <c:v>ALIT 099</c:v>
                  </c:pt>
                  <c:pt idx="4">
                    <c:v>ENGL 101</c:v>
                  </c:pt>
                  <c:pt idx="5">
                    <c:v>ENGL 110</c:v>
                  </c:pt>
                  <c:pt idx="6">
                    <c:v>ALIT 099</c:v>
                  </c:pt>
                  <c:pt idx="7">
                    <c:v>ENGL 101</c:v>
                  </c:pt>
                  <c:pt idx="8">
                    <c:v>ENGL 110</c:v>
                  </c:pt>
                  <c:pt idx="9">
                    <c:v>ALIT 099</c:v>
                  </c:pt>
                  <c:pt idx="10">
                    <c:v>ENGL 101</c:v>
                  </c:pt>
                  <c:pt idx="11">
                    <c:v>ENGL 110</c:v>
                  </c:pt>
                </c:lvl>
                <c:lvl>
                  <c:pt idx="0">
                    <c:v>My formal writing skills are excellent.</c:v>
                  </c:pt>
                  <c:pt idx="3">
                    <c:v>My formal writing skills are not very good.</c:v>
                  </c:pt>
                  <c:pt idx="6">
                    <c:v>My formal writing skills are okay.</c:v>
                  </c:pt>
                  <c:pt idx="9">
                    <c:v>My formal writing skills are pretty good.</c:v>
                  </c:pt>
                </c:lvl>
              </c:multiLvlStrCache>
            </c:multiLvlStrRef>
          </c:cat>
          <c:val>
            <c:numRef>
              <c:f>'Pivot Charts'!$B$4:$B$20</c:f>
              <c:numCache>
                <c:formatCode>General</c:formatCode>
                <c:ptCount val="12"/>
                <c:pt idx="0">
                  <c:v>21</c:v>
                </c:pt>
                <c:pt idx="1">
                  <c:v>22</c:v>
                </c:pt>
                <c:pt idx="2">
                  <c:v>1</c:v>
                </c:pt>
                <c:pt idx="3">
                  <c:v>65</c:v>
                </c:pt>
                <c:pt idx="4">
                  <c:v>37</c:v>
                </c:pt>
                <c:pt idx="5">
                  <c:v>4</c:v>
                </c:pt>
                <c:pt idx="6">
                  <c:v>268</c:v>
                </c:pt>
                <c:pt idx="7">
                  <c:v>230</c:v>
                </c:pt>
                <c:pt idx="8">
                  <c:v>23</c:v>
                </c:pt>
                <c:pt idx="9">
                  <c:v>158</c:v>
                </c:pt>
                <c:pt idx="10">
                  <c:v>141</c:v>
                </c:pt>
                <c:pt idx="11">
                  <c:v>20</c:v>
                </c:pt>
              </c:numCache>
            </c:numRef>
          </c:val>
          <c:extLst>
            <c:ext xmlns:c16="http://schemas.microsoft.com/office/drawing/2014/chart" uri="{C3380CC4-5D6E-409C-BE32-E72D297353CC}">
              <c16:uniqueId val="{00000000-E5FB-2640-B55F-A4236ABCA187}"/>
            </c:ext>
          </c:extLst>
        </c:ser>
        <c:dLbls>
          <c:showLegendKey val="0"/>
          <c:showVal val="0"/>
          <c:showCatName val="0"/>
          <c:showSerName val="0"/>
          <c:showPercent val="0"/>
          <c:showBubbleSize val="0"/>
        </c:dLbls>
        <c:gapWidth val="0"/>
        <c:axId val="1684312320"/>
        <c:axId val="1707981216"/>
      </c:barChart>
      <c:catAx>
        <c:axId val="1684312320"/>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Formal Writing Skills</a:t>
                </a:r>
              </a:p>
            </c:rich>
          </c:tx>
          <c:layout>
            <c:manualLayout>
              <c:xMode val="edge"/>
              <c:yMode val="edge"/>
              <c:x val="0.41119350789046072"/>
              <c:y val="0.93844063267297817"/>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07981216"/>
        <c:crosses val="autoZero"/>
        <c:auto val="1"/>
        <c:lblAlgn val="ctr"/>
        <c:lblOffset val="100"/>
        <c:noMultiLvlLbl val="0"/>
      </c:catAx>
      <c:valAx>
        <c:axId val="1707981216"/>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 of Students Placed</a:t>
                </a:r>
                <a:r>
                  <a:rPr lang="en-US" baseline="0" dirty="0"/>
                  <a:t> in each Class</a:t>
                </a:r>
                <a:endParaRPr lang="en-US" dirty="0"/>
              </a:p>
            </c:rich>
          </c:tx>
          <c:layout>
            <c:manualLayout>
              <c:xMode val="edge"/>
              <c:yMode val="edge"/>
              <c:x val="1.4178324244878639E-2"/>
              <c:y val="0.17241087498764612"/>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6843123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[data.xlsx]Sheet2!PivotTable2</c:name>
    <c:fmtId val="5"/>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dirty="0"/>
              <a:t>What grades did you usually make in high school English?</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1750"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12700">
              <a:solidFill>
                <a:schemeClr val="lt2"/>
              </a:solidFill>
              <a:round/>
            </a:ln>
            <a:effectLst>
              <a:outerShdw blurRad="40000" dist="23000" dir="5400000" rotWithShape="0">
                <a:srgbClr val="000000">
                  <a:alpha val="35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31750"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12700">
              <a:solidFill>
                <a:schemeClr val="lt2"/>
              </a:solidFill>
              <a:round/>
            </a:ln>
            <a:effectLst>
              <a:outerShdw blurRad="40000" dist="23000" dir="5400000" rotWithShape="0">
                <a:srgbClr val="000000">
                  <a:alpha val="35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w="31750" cap="rnd">
            <a:solidFill>
              <a:schemeClr val="accent1"/>
            </a:solidFill>
            <a:round/>
          </a:ln>
          <a:effectLst>
            <a:outerShdw blurRad="40000" dist="23000" dir="5400000" rotWithShape="0">
              <a:srgbClr val="000000">
                <a:alpha val="35000"/>
              </a:srgbClr>
            </a:outerShdw>
          </a:effectLst>
        </c:spPr>
        <c:marker>
          <c:symbol val="circle"/>
          <c:size val="6"/>
          <c:spPr>
            <a:gradFill rotWithShape="1">
              <a:gsLst>
                <a:gs pos="0">
                  <a:schemeClr val="accent1">
                    <a:shade val="51000"/>
                    <a:satMod val="130000"/>
                  </a:schemeClr>
                </a:gs>
                <a:gs pos="80000">
                  <a:schemeClr val="accent1">
                    <a:shade val="93000"/>
                    <a:satMod val="130000"/>
                  </a:schemeClr>
                </a:gs>
                <a:gs pos="100000">
                  <a:schemeClr val="accent1">
                    <a:shade val="94000"/>
                    <a:satMod val="135000"/>
                  </a:schemeClr>
                </a:gs>
              </a:gsLst>
              <a:lin ang="16200000" scaled="0"/>
            </a:gradFill>
            <a:ln w="12700">
              <a:solidFill>
                <a:schemeClr val="lt2"/>
              </a:solidFill>
              <a:round/>
            </a:ln>
            <a:effectLst>
              <a:outerShdw blurRad="40000" dist="23000" dir="5400000" rotWithShape="0">
                <a:srgbClr val="000000">
                  <a:alpha val="35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Sheet2!$B$3</c:f>
              <c:strCache>
                <c:ptCount val="1"/>
                <c:pt idx="0">
                  <c:v>Total</c:v>
                </c:pt>
              </c:strCache>
            </c:strRef>
          </c:tx>
          <c:spPr>
            <a:ln w="31750"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Sheet2!$A$4:$A$20</c:f>
              <c:multiLvlStrCache>
                <c:ptCount val="12"/>
                <c:lvl>
                  <c:pt idx="0">
                    <c:v>ALIT 099</c:v>
                  </c:pt>
                  <c:pt idx="1">
                    <c:v>ENGL 101</c:v>
                  </c:pt>
                  <c:pt idx="2">
                    <c:v>ENGL 110</c:v>
                  </c:pt>
                  <c:pt idx="3">
                    <c:v>ALIT 099</c:v>
                  </c:pt>
                  <c:pt idx="4">
                    <c:v>ENGL 101</c:v>
                  </c:pt>
                  <c:pt idx="5">
                    <c:v>ENGL 110</c:v>
                  </c:pt>
                  <c:pt idx="6">
                    <c:v>ALIT 099</c:v>
                  </c:pt>
                  <c:pt idx="7">
                    <c:v>ENGL 101</c:v>
                  </c:pt>
                  <c:pt idx="8">
                    <c:v>ENGL 110</c:v>
                  </c:pt>
                  <c:pt idx="9">
                    <c:v>ALIT 099</c:v>
                  </c:pt>
                  <c:pt idx="10">
                    <c:v>ENGL 101</c:v>
                  </c:pt>
                  <c:pt idx="11">
                    <c:v>ENGL 110</c:v>
                  </c:pt>
                </c:lvl>
                <c:lvl>
                  <c:pt idx="0">
                    <c:v>A’s</c:v>
                  </c:pt>
                  <c:pt idx="3">
                    <c:v>B’s</c:v>
                  </c:pt>
                  <c:pt idx="6">
                    <c:v>C’s</c:v>
                  </c:pt>
                  <c:pt idx="9">
                    <c:v>D's or F's, or I do not remember.</c:v>
                  </c:pt>
                </c:lvl>
              </c:multiLvlStrCache>
            </c:multiLvlStrRef>
          </c:cat>
          <c:val>
            <c:numRef>
              <c:f>Sheet2!$B$4:$B$20</c:f>
              <c:numCache>
                <c:formatCode>General</c:formatCode>
                <c:ptCount val="12"/>
                <c:pt idx="0">
                  <c:v>55</c:v>
                </c:pt>
                <c:pt idx="1">
                  <c:v>95</c:v>
                </c:pt>
                <c:pt idx="2">
                  <c:v>7</c:v>
                </c:pt>
                <c:pt idx="3">
                  <c:v>230</c:v>
                </c:pt>
                <c:pt idx="4">
                  <c:v>178</c:v>
                </c:pt>
                <c:pt idx="5">
                  <c:v>24</c:v>
                </c:pt>
                <c:pt idx="6">
                  <c:v>169</c:v>
                </c:pt>
                <c:pt idx="7">
                  <c:v>108</c:v>
                </c:pt>
                <c:pt idx="8">
                  <c:v>10</c:v>
                </c:pt>
                <c:pt idx="9">
                  <c:v>24</c:v>
                </c:pt>
                <c:pt idx="10">
                  <c:v>9</c:v>
                </c:pt>
                <c:pt idx="11">
                  <c:v>2</c:v>
                </c:pt>
              </c:numCache>
            </c:numRef>
          </c:val>
          <c:smooth val="0"/>
          <c:extLst>
            <c:ext xmlns:c16="http://schemas.microsoft.com/office/drawing/2014/chart" uri="{C3380CC4-5D6E-409C-BE32-E72D297353CC}">
              <c16:uniqueId val="{00000000-A01C-DE41-AC2C-154A5863A9D0}"/>
            </c:ext>
          </c:extLst>
        </c:ser>
        <c:dLbls>
          <c:showLegendKey val="0"/>
          <c:showVal val="0"/>
          <c:showCatName val="0"/>
          <c:showSerName val="0"/>
          <c:showPercent val="0"/>
          <c:showBubbleSize val="0"/>
        </c:dLbls>
        <c:hiLowLines>
          <c:spPr>
            <a:ln w="9525">
              <a:solidFill>
                <a:schemeClr val="tx2">
                  <a:lumMod val="60000"/>
                  <a:lumOff val="40000"/>
                </a:schemeClr>
              </a:solidFill>
              <a:prstDash val="dash"/>
            </a:ln>
            <a:effectLst/>
          </c:spPr>
        </c:hiLowLines>
        <c:smooth val="0"/>
        <c:axId val="1733611872"/>
        <c:axId val="1736527952"/>
      </c:lineChart>
      <c:catAx>
        <c:axId val="1733611872"/>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Student grades in High-School English</a:t>
                </a:r>
              </a:p>
            </c:rich>
          </c:tx>
          <c:overlay val="0"/>
          <c:spPr>
            <a:noFill/>
            <a:ln>
              <a:noFill/>
            </a:ln>
            <a:effectLst/>
          </c:spPr>
          <c:txPr>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36527952"/>
        <c:crosses val="autoZero"/>
        <c:auto val="1"/>
        <c:lblAlgn val="ctr"/>
        <c:lblOffset val="100"/>
        <c:noMultiLvlLbl val="0"/>
      </c:catAx>
      <c:valAx>
        <c:axId val="1736527952"/>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 of Students Placed in each Class </a:t>
                </a:r>
              </a:p>
            </c:rich>
          </c:tx>
          <c:layout>
            <c:manualLayout>
              <c:xMode val="edge"/>
              <c:yMode val="edge"/>
              <c:x val="1.4178324244878639E-2"/>
              <c:y val="0.21726150311277231"/>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3361187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 (version 1).xlsb]Pivot Charts!PivotTable2</c:name>
    <c:fmtId val="40"/>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dirty="0"/>
              <a:t>When did you earn your high-school diploma?</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Charts'!$B$3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'Pivot Charts'!$A$4:$A$20</c:f>
              <c:multiLvlStrCache>
                <c:ptCount val="12"/>
                <c:lvl>
                  <c:pt idx="0">
                    <c:v>ALIT 099</c:v>
                  </c:pt>
                  <c:pt idx="1">
                    <c:v>ENGL 101</c:v>
                  </c:pt>
                  <c:pt idx="2">
                    <c:v>ENGL 110</c:v>
                  </c:pt>
                  <c:pt idx="3">
                    <c:v>ALIT 099</c:v>
                  </c:pt>
                  <c:pt idx="4">
                    <c:v>ENGL 101</c:v>
                  </c:pt>
                  <c:pt idx="5">
                    <c:v>ENGL 110</c:v>
                  </c:pt>
                  <c:pt idx="6">
                    <c:v>ALIT 099</c:v>
                  </c:pt>
                  <c:pt idx="7">
                    <c:v>ENGL 101</c:v>
                  </c:pt>
                  <c:pt idx="8">
                    <c:v>ENGL 110</c:v>
                  </c:pt>
                  <c:pt idx="9">
                    <c:v>ALIT 099</c:v>
                  </c:pt>
                  <c:pt idx="10">
                    <c:v>ENGL 101</c:v>
                  </c:pt>
                  <c:pt idx="11">
                    <c:v>ENGL 110</c:v>
                  </c:pt>
                </c:lvl>
                <c:lvl>
                  <c:pt idx="0">
                    <c:v>1-5 years ago</c:v>
                  </c:pt>
                  <c:pt idx="3">
                    <c:v>6-10 years ago</c:v>
                  </c:pt>
                  <c:pt idx="6">
                    <c:v>Less than a year ago</c:v>
                  </c:pt>
                  <c:pt idx="9">
                    <c:v>More than 10 years ago</c:v>
                  </c:pt>
                </c:lvl>
              </c:multiLvlStrCache>
            </c:multiLvlStrRef>
          </c:cat>
          <c:val>
            <c:numRef>
              <c:f>'Pivot Charts'!$B$4:$B$20</c:f>
              <c:numCache>
                <c:formatCode>General</c:formatCode>
                <c:ptCount val="12"/>
                <c:pt idx="0">
                  <c:v>151</c:v>
                </c:pt>
                <c:pt idx="1">
                  <c:v>154</c:v>
                </c:pt>
                <c:pt idx="2">
                  <c:v>12</c:v>
                </c:pt>
                <c:pt idx="3">
                  <c:v>48</c:v>
                </c:pt>
                <c:pt idx="4">
                  <c:v>56</c:v>
                </c:pt>
                <c:pt idx="5">
                  <c:v>2</c:v>
                </c:pt>
                <c:pt idx="6">
                  <c:v>203</c:v>
                </c:pt>
                <c:pt idx="7">
                  <c:v>99</c:v>
                </c:pt>
                <c:pt idx="8">
                  <c:v>20</c:v>
                </c:pt>
                <c:pt idx="9">
                  <c:v>76</c:v>
                </c:pt>
                <c:pt idx="10">
                  <c:v>77</c:v>
                </c:pt>
                <c:pt idx="11">
                  <c:v>9</c:v>
                </c:pt>
              </c:numCache>
            </c:numRef>
          </c:val>
          <c:extLst>
            <c:ext xmlns:c16="http://schemas.microsoft.com/office/drawing/2014/chart" uri="{C3380CC4-5D6E-409C-BE32-E72D297353CC}">
              <c16:uniqueId val="{00000000-B57A-574B-840D-44CC494F87A7}"/>
            </c:ext>
          </c:extLst>
        </c:ser>
        <c:dLbls>
          <c:showLegendKey val="0"/>
          <c:showVal val="0"/>
          <c:showCatName val="0"/>
          <c:showSerName val="0"/>
          <c:showPercent val="0"/>
          <c:showBubbleSize val="0"/>
        </c:dLbls>
        <c:gapWidth val="0"/>
        <c:axId val="1682582144"/>
        <c:axId val="1682583776"/>
      </c:barChart>
      <c:catAx>
        <c:axId val="1682582144"/>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682583776"/>
        <c:crosses val="autoZero"/>
        <c:auto val="1"/>
        <c:lblAlgn val="ctr"/>
        <c:lblOffset val="100"/>
        <c:noMultiLvlLbl val="0"/>
      </c:catAx>
      <c:valAx>
        <c:axId val="1682583776"/>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 of</a:t>
                </a:r>
                <a:r>
                  <a:rPr lang="en-US" baseline="0" dirty="0"/>
                  <a:t> Students Placed in each Class</a:t>
                </a:r>
                <a:endParaRPr lang="en-US" dirty="0"/>
              </a:p>
            </c:rich>
          </c:tx>
          <c:layout>
            <c:manualLayout>
              <c:xMode val="edge"/>
              <c:yMode val="edge"/>
              <c:x val="1.4178324244878639E-2"/>
              <c:y val="0.17224994474999092"/>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68258214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 (version 1).xlsb]Pivot Charts!PivotTable2</c:name>
    <c:fmtId val="68"/>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How comfortable are you with grammar, spelling and/or punctuation?</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Charts'!$B$3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'Pivot Charts'!$A$4:$A$19</c:f>
              <c:multiLvlStrCache>
                <c:ptCount val="11"/>
                <c:lvl>
                  <c:pt idx="0">
                    <c:v>ALIT 099</c:v>
                  </c:pt>
                  <c:pt idx="1">
                    <c:v>ENGL 101</c:v>
                  </c:pt>
                  <c:pt idx="2">
                    <c:v>ENGL 110</c:v>
                  </c:pt>
                  <c:pt idx="3">
                    <c:v>ALIT 099</c:v>
                  </c:pt>
                  <c:pt idx="4">
                    <c:v>ENGL 101</c:v>
                  </c:pt>
                  <c:pt idx="5">
                    <c:v>ALIT 099</c:v>
                  </c:pt>
                  <c:pt idx="6">
                    <c:v>ENGL 101</c:v>
                  </c:pt>
                  <c:pt idx="7">
                    <c:v>ENGL 110</c:v>
                  </c:pt>
                  <c:pt idx="8">
                    <c:v>ALIT 099</c:v>
                  </c:pt>
                  <c:pt idx="9">
                    <c:v>ENGL 101</c:v>
                  </c:pt>
                  <c:pt idx="10">
                    <c:v>ENGL 110</c:v>
                  </c:pt>
                </c:lvl>
                <c:lvl>
                  <c:pt idx="0">
                    <c:v>Fairly comfortable—I usually do not have any problems with standard grammar, spelling, and/or punctuation.</c:v>
                  </c:pt>
                  <c:pt idx="3">
                    <c:v>Not comfortable at all—I often have problems with standard grammar, spelling, and/or punctuation.</c:v>
                  </c:pt>
                  <c:pt idx="5">
                    <c:v>Somewhat uncomfortable—I sometimes have problems with standard grammar, spelling, and/or punctuation.</c:v>
                  </c:pt>
                  <c:pt idx="8">
                    <c:v>Very comfortable—I almost never have any problems with grammar, spelling, and/or punctuation.</c:v>
                  </c:pt>
                </c:lvl>
              </c:multiLvlStrCache>
            </c:multiLvlStrRef>
          </c:cat>
          <c:val>
            <c:numRef>
              <c:f>'Pivot Charts'!$B$4:$B$19</c:f>
              <c:numCache>
                <c:formatCode>General</c:formatCode>
                <c:ptCount val="11"/>
                <c:pt idx="0">
                  <c:v>228</c:v>
                </c:pt>
                <c:pt idx="1">
                  <c:v>238</c:v>
                </c:pt>
                <c:pt idx="2">
                  <c:v>29</c:v>
                </c:pt>
                <c:pt idx="3">
                  <c:v>34</c:v>
                </c:pt>
                <c:pt idx="4">
                  <c:v>12</c:v>
                </c:pt>
                <c:pt idx="5">
                  <c:v>183</c:v>
                </c:pt>
                <c:pt idx="6">
                  <c:v>123</c:v>
                </c:pt>
                <c:pt idx="7">
                  <c:v>14</c:v>
                </c:pt>
                <c:pt idx="8">
                  <c:v>67</c:v>
                </c:pt>
                <c:pt idx="9">
                  <c:v>57</c:v>
                </c:pt>
                <c:pt idx="10">
                  <c:v>5</c:v>
                </c:pt>
              </c:numCache>
            </c:numRef>
          </c:val>
          <c:extLst>
            <c:ext xmlns:c16="http://schemas.microsoft.com/office/drawing/2014/chart" uri="{C3380CC4-5D6E-409C-BE32-E72D297353CC}">
              <c16:uniqueId val="{00000000-F2EB-BD4C-91BE-76BF7E5FE53F}"/>
            </c:ext>
          </c:extLst>
        </c:ser>
        <c:dLbls>
          <c:showLegendKey val="0"/>
          <c:showVal val="0"/>
          <c:showCatName val="0"/>
          <c:showSerName val="0"/>
          <c:showPercent val="0"/>
          <c:showBubbleSize val="0"/>
        </c:dLbls>
        <c:gapWidth val="0"/>
        <c:axId val="1707674592"/>
        <c:axId val="1684385776"/>
      </c:barChart>
      <c:catAx>
        <c:axId val="1707674592"/>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684385776"/>
        <c:crosses val="autoZero"/>
        <c:auto val="1"/>
        <c:lblAlgn val="ctr"/>
        <c:lblOffset val="100"/>
        <c:noMultiLvlLbl val="0"/>
      </c:catAx>
      <c:valAx>
        <c:axId val="1684385776"/>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a:t>
                </a:r>
                <a:r>
                  <a:rPr lang="en-US" baseline="0" dirty="0"/>
                  <a:t> of Students Placed in each Class</a:t>
                </a:r>
                <a:endParaRPr lang="en-US" dirty="0"/>
              </a:p>
            </c:rich>
          </c:tx>
          <c:layout>
            <c:manualLayout>
              <c:xMode val="edge"/>
              <c:yMode val="edge"/>
              <c:x val="1.4178324244878639E-2"/>
              <c:y val="0.21726150311277231"/>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076745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 (version 1).xlsb]Pivot Charts!PivotTable2</c:name>
    <c:fmtId val="52"/>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Which best describes your experience with using computers to write papers?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Charts'!$B$3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'Pivot Charts'!$A$4:$A$19</c:f>
              <c:multiLvlStrCache>
                <c:ptCount val="11"/>
                <c:lvl>
                  <c:pt idx="0">
                    <c:v>ALIT 099</c:v>
                  </c:pt>
                  <c:pt idx="1">
                    <c:v>ENGL 101</c:v>
                  </c:pt>
                  <c:pt idx="2">
                    <c:v>ENGL 110</c:v>
                  </c:pt>
                  <c:pt idx="3">
                    <c:v>ALIT 099</c:v>
                  </c:pt>
                  <c:pt idx="4">
                    <c:v>ENGL 101</c:v>
                  </c:pt>
                  <c:pt idx="5">
                    <c:v>ENGL 110</c:v>
                  </c:pt>
                  <c:pt idx="6">
                    <c:v>ALIT 099</c:v>
                  </c:pt>
                  <c:pt idx="7">
                    <c:v>ENGL 101</c:v>
                  </c:pt>
                  <c:pt idx="8">
                    <c:v>ENGL 110</c:v>
                  </c:pt>
                  <c:pt idx="9">
                    <c:v>ALIT 099</c:v>
                  </c:pt>
                  <c:pt idx="10">
                    <c:v>ENGL 101</c:v>
                  </c:pt>
                </c:lvl>
                <c:lvl>
                  <c:pt idx="0">
                    <c:v>I have had a lot of experience using computers to write papers.</c:v>
                  </c:pt>
                  <c:pt idx="3">
                    <c:v>I have had some experience using computers to write papers.</c:v>
                  </c:pt>
                  <c:pt idx="6">
                    <c:v>I have had very little experience using computers to write papers.</c:v>
                  </c:pt>
                  <c:pt idx="9">
                    <c:v>I have never used a computer to write a paper.</c:v>
                  </c:pt>
                </c:lvl>
              </c:multiLvlStrCache>
            </c:multiLvlStrRef>
          </c:cat>
          <c:val>
            <c:numRef>
              <c:f>'Pivot Charts'!$B$4:$B$19</c:f>
              <c:numCache>
                <c:formatCode>General</c:formatCode>
                <c:ptCount val="11"/>
                <c:pt idx="0">
                  <c:v>223</c:v>
                </c:pt>
                <c:pt idx="1">
                  <c:v>233</c:v>
                </c:pt>
                <c:pt idx="2">
                  <c:v>23</c:v>
                </c:pt>
                <c:pt idx="3">
                  <c:v>190</c:v>
                </c:pt>
                <c:pt idx="4">
                  <c:v>151</c:v>
                </c:pt>
                <c:pt idx="5">
                  <c:v>18</c:v>
                </c:pt>
                <c:pt idx="6">
                  <c:v>77</c:v>
                </c:pt>
                <c:pt idx="7">
                  <c:v>38</c:v>
                </c:pt>
                <c:pt idx="8">
                  <c:v>7</c:v>
                </c:pt>
                <c:pt idx="9">
                  <c:v>22</c:v>
                </c:pt>
                <c:pt idx="10">
                  <c:v>7</c:v>
                </c:pt>
              </c:numCache>
            </c:numRef>
          </c:val>
          <c:extLst>
            <c:ext xmlns:c16="http://schemas.microsoft.com/office/drawing/2014/chart" uri="{C3380CC4-5D6E-409C-BE32-E72D297353CC}">
              <c16:uniqueId val="{00000000-30DC-2C47-BB7D-7469CEB9D389}"/>
            </c:ext>
          </c:extLst>
        </c:ser>
        <c:dLbls>
          <c:showLegendKey val="0"/>
          <c:showVal val="0"/>
          <c:showCatName val="0"/>
          <c:showSerName val="0"/>
          <c:showPercent val="0"/>
          <c:showBubbleSize val="0"/>
        </c:dLbls>
        <c:gapWidth val="0"/>
        <c:axId val="1591871088"/>
        <c:axId val="1707845632"/>
      </c:barChart>
      <c:catAx>
        <c:axId val="1591871088"/>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Experience using computers to write</a:t>
                </a:r>
                <a:r>
                  <a:rPr lang="en-US" baseline="0" dirty="0"/>
                  <a:t> Papers</a:t>
                </a:r>
                <a:endParaRPr lang="en-US" dirty="0"/>
              </a:p>
            </c:rich>
          </c:tx>
          <c:layout>
            <c:manualLayout>
              <c:xMode val="edge"/>
              <c:yMode val="edge"/>
              <c:x val="0.31913364856846371"/>
              <c:y val="0.92813135641461253"/>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07845632"/>
        <c:crosses val="autoZero"/>
        <c:auto val="1"/>
        <c:lblAlgn val="ctr"/>
        <c:lblOffset val="100"/>
        <c:noMultiLvlLbl val="0"/>
      </c:catAx>
      <c:valAx>
        <c:axId val="1707845632"/>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a:t>
                </a:r>
                <a:r>
                  <a:rPr lang="en-US" baseline="0" dirty="0"/>
                  <a:t> of Students Placed in each Class</a:t>
                </a:r>
                <a:endParaRPr lang="en-US" dirty="0"/>
              </a:p>
            </c:rich>
          </c:tx>
          <c:layout>
            <c:manualLayout>
              <c:xMode val="edge"/>
              <c:yMode val="edge"/>
              <c:x val="1.4178324244878639E-2"/>
              <c:y val="0.21726150311277231"/>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59187108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 (version 1).xlsb]Pivot Charts!PivotTable2</c:name>
    <c:fmtId val="72"/>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Which best describes your understanding of the given passage?</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Charts'!$B$3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'Pivot Charts'!$A$4:$A$20</c:f>
              <c:multiLvlStrCache>
                <c:ptCount val="12"/>
                <c:lvl>
                  <c:pt idx="0">
                    <c:v>ALIT 099</c:v>
                  </c:pt>
                  <c:pt idx="1">
                    <c:v>ENGL 101</c:v>
                  </c:pt>
                  <c:pt idx="2">
                    <c:v>ENGL 110</c:v>
                  </c:pt>
                  <c:pt idx="3">
                    <c:v>ALIT 099</c:v>
                  </c:pt>
                  <c:pt idx="4">
                    <c:v>ENGL 101</c:v>
                  </c:pt>
                  <c:pt idx="5">
                    <c:v>ENGL 110</c:v>
                  </c:pt>
                  <c:pt idx="6">
                    <c:v>ALIT 099</c:v>
                  </c:pt>
                  <c:pt idx="7">
                    <c:v>ENGL 101</c:v>
                  </c:pt>
                  <c:pt idx="8">
                    <c:v>ENGL 110</c:v>
                  </c:pt>
                  <c:pt idx="9">
                    <c:v>ALIT 099</c:v>
                  </c:pt>
                  <c:pt idx="10">
                    <c:v>ENGL 101</c:v>
                  </c:pt>
                  <c:pt idx="11">
                    <c:v>ENGL 110</c:v>
                  </c:pt>
                </c:lvl>
                <c:lvl>
                  <c:pt idx="0">
                    <c:v>I do not understand it at all.</c:v>
                  </c:pt>
                  <c:pt idx="3">
                    <c:v>I understand it completely.</c:v>
                  </c:pt>
                  <c:pt idx="6">
                    <c:v>I understand most of it.</c:v>
                  </c:pt>
                  <c:pt idx="9">
                    <c:v>I understand some of it.</c:v>
                  </c:pt>
                </c:lvl>
              </c:multiLvlStrCache>
            </c:multiLvlStrRef>
          </c:cat>
          <c:val>
            <c:numRef>
              <c:f>'Pivot Charts'!$B$4:$B$20</c:f>
              <c:numCache>
                <c:formatCode>General</c:formatCode>
                <c:ptCount val="12"/>
                <c:pt idx="0">
                  <c:v>64</c:v>
                </c:pt>
                <c:pt idx="1">
                  <c:v>30</c:v>
                </c:pt>
                <c:pt idx="2">
                  <c:v>2</c:v>
                </c:pt>
                <c:pt idx="3">
                  <c:v>56</c:v>
                </c:pt>
                <c:pt idx="4">
                  <c:v>65</c:v>
                </c:pt>
                <c:pt idx="5">
                  <c:v>4</c:v>
                </c:pt>
                <c:pt idx="6">
                  <c:v>132</c:v>
                </c:pt>
                <c:pt idx="7">
                  <c:v>135</c:v>
                </c:pt>
                <c:pt idx="8">
                  <c:v>17</c:v>
                </c:pt>
                <c:pt idx="9">
                  <c:v>218</c:v>
                </c:pt>
                <c:pt idx="10">
                  <c:v>154</c:v>
                </c:pt>
                <c:pt idx="11">
                  <c:v>19</c:v>
                </c:pt>
              </c:numCache>
            </c:numRef>
          </c:val>
          <c:extLst>
            <c:ext xmlns:c16="http://schemas.microsoft.com/office/drawing/2014/chart" uri="{C3380CC4-5D6E-409C-BE32-E72D297353CC}">
              <c16:uniqueId val="{00000000-6E83-FD44-A185-68688ABBF9FE}"/>
            </c:ext>
          </c:extLst>
        </c:ser>
        <c:dLbls>
          <c:showLegendKey val="0"/>
          <c:showVal val="0"/>
          <c:showCatName val="0"/>
          <c:showSerName val="0"/>
          <c:showPercent val="0"/>
          <c:showBubbleSize val="0"/>
        </c:dLbls>
        <c:gapWidth val="0"/>
        <c:axId val="1680634848"/>
        <c:axId val="1683030704"/>
      </c:barChart>
      <c:catAx>
        <c:axId val="1680634848"/>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Understanding of</a:t>
                </a:r>
                <a:r>
                  <a:rPr lang="en-US" baseline="0" dirty="0"/>
                  <a:t> the passage</a:t>
                </a:r>
                <a:endParaRPr lang="en-US" dirty="0"/>
              </a:p>
            </c:rich>
          </c:tx>
          <c:layout>
            <c:manualLayout>
              <c:xMode val="edge"/>
              <c:yMode val="edge"/>
              <c:x val="0.37810844408521055"/>
              <c:y val="0.93844063267297817"/>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683030704"/>
        <c:crosses val="autoZero"/>
        <c:auto val="1"/>
        <c:lblAlgn val="ctr"/>
        <c:lblOffset val="100"/>
        <c:noMultiLvlLbl val="0"/>
      </c:catAx>
      <c:valAx>
        <c:axId val="1683030704"/>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 of Students Placed</a:t>
                </a:r>
                <a:r>
                  <a:rPr lang="en-US" baseline="0" dirty="0"/>
                  <a:t> in each Class</a:t>
                </a:r>
                <a:endParaRPr lang="en-US" dirty="0"/>
              </a:p>
            </c:rich>
          </c:tx>
          <c:layout>
            <c:manualLayout>
              <c:xMode val="edge"/>
              <c:yMode val="edge"/>
              <c:x val="1.4178324244878639E-2"/>
              <c:y val="0.21694065733000703"/>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68063484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 (version 1).xlsb]Pivot Charts!PivotTable2</c:name>
    <c:fmtId val="84"/>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How often do you reflect upon your personal strengths and weaknesses?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Charts'!$B$3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'Pivot Charts'!$A$4:$A$19</c:f>
              <c:multiLvlStrCache>
                <c:ptCount val="11"/>
                <c:lvl>
                  <c:pt idx="0">
                    <c:v>ALIT 099</c:v>
                  </c:pt>
                  <c:pt idx="1">
                    <c:v>ENGL 101</c:v>
                  </c:pt>
                  <c:pt idx="2">
                    <c:v>ENGL 110</c:v>
                  </c:pt>
                  <c:pt idx="3">
                    <c:v>ALIT 099</c:v>
                  </c:pt>
                  <c:pt idx="4">
                    <c:v>ENGL 101</c:v>
                  </c:pt>
                  <c:pt idx="5">
                    <c:v>ENGL 110</c:v>
                  </c:pt>
                  <c:pt idx="6">
                    <c:v>ALIT 099</c:v>
                  </c:pt>
                  <c:pt idx="7">
                    <c:v>ENGL 101</c:v>
                  </c:pt>
                  <c:pt idx="8">
                    <c:v>ALIT 099</c:v>
                  </c:pt>
                  <c:pt idx="9">
                    <c:v>ENGL 101</c:v>
                  </c:pt>
                  <c:pt idx="10">
                    <c:v>ENGL 110</c:v>
                  </c:pt>
                </c:lvl>
                <c:lvl>
                  <c:pt idx="0">
                    <c:v>Daily</c:v>
                  </c:pt>
                  <c:pt idx="3">
                    <c:v>Every now and then</c:v>
                  </c:pt>
                  <c:pt idx="6">
                    <c:v>Never</c:v>
                  </c:pt>
                  <c:pt idx="8">
                    <c:v>Rarely</c:v>
                  </c:pt>
                </c:lvl>
              </c:multiLvlStrCache>
            </c:multiLvlStrRef>
          </c:cat>
          <c:val>
            <c:numRef>
              <c:f>'Pivot Charts'!$B$4:$B$19</c:f>
              <c:numCache>
                <c:formatCode>General</c:formatCode>
                <c:ptCount val="11"/>
                <c:pt idx="0">
                  <c:v>271</c:v>
                </c:pt>
                <c:pt idx="1">
                  <c:v>242</c:v>
                </c:pt>
                <c:pt idx="2">
                  <c:v>23</c:v>
                </c:pt>
                <c:pt idx="3">
                  <c:v>188</c:v>
                </c:pt>
                <c:pt idx="4">
                  <c:v>150</c:v>
                </c:pt>
                <c:pt idx="5">
                  <c:v>21</c:v>
                </c:pt>
                <c:pt idx="6">
                  <c:v>4</c:v>
                </c:pt>
                <c:pt idx="7">
                  <c:v>1</c:v>
                </c:pt>
                <c:pt idx="8">
                  <c:v>48</c:v>
                </c:pt>
                <c:pt idx="9">
                  <c:v>35</c:v>
                </c:pt>
                <c:pt idx="10">
                  <c:v>4</c:v>
                </c:pt>
              </c:numCache>
            </c:numRef>
          </c:val>
          <c:extLst>
            <c:ext xmlns:c16="http://schemas.microsoft.com/office/drawing/2014/chart" uri="{C3380CC4-5D6E-409C-BE32-E72D297353CC}">
              <c16:uniqueId val="{00000000-74FE-D045-A586-C999A4C0259C}"/>
            </c:ext>
          </c:extLst>
        </c:ser>
        <c:dLbls>
          <c:showLegendKey val="0"/>
          <c:showVal val="0"/>
          <c:showCatName val="0"/>
          <c:showSerName val="0"/>
          <c:showPercent val="0"/>
          <c:showBubbleSize val="0"/>
        </c:dLbls>
        <c:gapWidth val="0"/>
        <c:axId val="1703192752"/>
        <c:axId val="1703699552"/>
      </c:barChart>
      <c:catAx>
        <c:axId val="1703192752"/>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03699552"/>
        <c:crosses val="autoZero"/>
        <c:auto val="1"/>
        <c:lblAlgn val="ctr"/>
        <c:lblOffset val="100"/>
        <c:noMultiLvlLbl val="0"/>
      </c:catAx>
      <c:valAx>
        <c:axId val="1703699552"/>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 of Students Placed in each Class</a:t>
                </a:r>
              </a:p>
            </c:rich>
          </c:tx>
          <c:layout>
            <c:manualLayout>
              <c:xMode val="edge"/>
              <c:yMode val="edge"/>
              <c:x val="1.4178324244878639E-2"/>
              <c:y val="0.21808117175071601"/>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031927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 (version 1).xlsb]Pivot Charts!PivotTable2</c:name>
    <c:fmtId val="104"/>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How are your time-management skills?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Charts'!$B$3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'Pivot Charts'!$A$4:$A$19</c:f>
              <c:multiLvlStrCache>
                <c:ptCount val="11"/>
                <c:lvl>
                  <c:pt idx="0">
                    <c:v>ALIT 099</c:v>
                  </c:pt>
                  <c:pt idx="1">
                    <c:v>ENGL 101</c:v>
                  </c:pt>
                  <c:pt idx="2">
                    <c:v>ENGL 110</c:v>
                  </c:pt>
                  <c:pt idx="3">
                    <c:v>ALIT 099</c:v>
                  </c:pt>
                  <c:pt idx="4">
                    <c:v>ENGL 101</c:v>
                  </c:pt>
                  <c:pt idx="5">
                    <c:v>ENGL 110</c:v>
                  </c:pt>
                  <c:pt idx="6">
                    <c:v>ALIT 099</c:v>
                  </c:pt>
                  <c:pt idx="7">
                    <c:v>ENGL 101</c:v>
                  </c:pt>
                  <c:pt idx="8">
                    <c:v>ALIT 099</c:v>
                  </c:pt>
                  <c:pt idx="9">
                    <c:v>ENGL 101</c:v>
                  </c:pt>
                  <c:pt idx="10">
                    <c:v>ENGL 110</c:v>
                  </c:pt>
                </c:lvl>
                <c:lvl>
                  <c:pt idx="0">
                    <c:v>I am a procrastinator, and sometimes that causes me to miss deadlines or due dates.</c:v>
                  </c:pt>
                  <c:pt idx="3">
                    <c:v>I do not procrastinate and usually complete tasks/assignments well in advance of deadlines or due dates.</c:v>
                  </c:pt>
                  <c:pt idx="6">
                    <c:v>I often complete tasks/assignments after deadlines and due dates.</c:v>
                  </c:pt>
                  <c:pt idx="8">
                    <c:v>Sometimes I procrastinate, but I usually do not wait till the very last minute to complete tasks/assignments.</c:v>
                  </c:pt>
                </c:lvl>
              </c:multiLvlStrCache>
            </c:multiLvlStrRef>
          </c:cat>
          <c:val>
            <c:numRef>
              <c:f>'Pivot Charts'!$B$4:$B$19</c:f>
              <c:numCache>
                <c:formatCode>General</c:formatCode>
                <c:ptCount val="11"/>
                <c:pt idx="0">
                  <c:v>57</c:v>
                </c:pt>
                <c:pt idx="1">
                  <c:v>52</c:v>
                </c:pt>
                <c:pt idx="2">
                  <c:v>8</c:v>
                </c:pt>
                <c:pt idx="3">
                  <c:v>144</c:v>
                </c:pt>
                <c:pt idx="4">
                  <c:v>80</c:v>
                </c:pt>
                <c:pt idx="5">
                  <c:v>9</c:v>
                </c:pt>
                <c:pt idx="6">
                  <c:v>15</c:v>
                </c:pt>
                <c:pt idx="7">
                  <c:v>6</c:v>
                </c:pt>
                <c:pt idx="8">
                  <c:v>296</c:v>
                </c:pt>
                <c:pt idx="9">
                  <c:v>291</c:v>
                </c:pt>
                <c:pt idx="10">
                  <c:v>31</c:v>
                </c:pt>
              </c:numCache>
            </c:numRef>
          </c:val>
          <c:extLst>
            <c:ext xmlns:c16="http://schemas.microsoft.com/office/drawing/2014/chart" uri="{C3380CC4-5D6E-409C-BE32-E72D297353CC}">
              <c16:uniqueId val="{00000000-3A1F-4D48-A104-62C17B94FA75}"/>
            </c:ext>
          </c:extLst>
        </c:ser>
        <c:dLbls>
          <c:showLegendKey val="0"/>
          <c:showVal val="0"/>
          <c:showCatName val="0"/>
          <c:showSerName val="0"/>
          <c:showPercent val="0"/>
          <c:showBubbleSize val="0"/>
        </c:dLbls>
        <c:gapWidth val="0"/>
        <c:axId val="1681864000"/>
        <c:axId val="1734579344"/>
      </c:barChart>
      <c:catAx>
        <c:axId val="1681864000"/>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Time-Management Skills</a:t>
                </a:r>
              </a:p>
            </c:rich>
          </c:tx>
          <c:layout>
            <c:manualLayout>
              <c:xMode val="edge"/>
              <c:yMode val="edge"/>
              <c:x val="0.39634880240607273"/>
              <c:y val="0.9358633136083867"/>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34579344"/>
        <c:crosses val="autoZero"/>
        <c:auto val="1"/>
        <c:lblAlgn val="ctr"/>
        <c:lblOffset val="100"/>
        <c:noMultiLvlLbl val="0"/>
      </c:catAx>
      <c:valAx>
        <c:axId val="1734579344"/>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a:t>
                </a:r>
                <a:r>
                  <a:rPr lang="en-US" baseline="0" dirty="0"/>
                  <a:t> of Students Placed in each Class</a:t>
                </a:r>
                <a:endParaRPr lang="en-US" dirty="0"/>
              </a:p>
            </c:rich>
          </c:tx>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68186400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pivotSource>
    <c:name>[data (version 1).xlsb]Pivot Charts!PivotTable2</c:name>
    <c:fmtId val="100"/>
  </c:pivotSource>
  <c:chart>
    <c:title>
      <c:tx>
        <c:rich>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r>
              <a:rPr lang="en-US"/>
              <a:t>How often do you participate in class?</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'Pivot Charts'!$B$3</c:f>
              <c:strCache>
                <c:ptCount val="1"/>
                <c:pt idx="0">
                  <c:v>Total</c:v>
                </c:pt>
              </c:strCache>
            </c:strRef>
          </c:tx>
          <c:spPr>
            <a:gradFill rotWithShape="1">
              <a:gsLst>
                <a:gs pos="0">
                  <a:schemeClr val="accent1">
                    <a:tint val="94000"/>
                    <a:satMod val="103000"/>
                    <a:lumMod val="102000"/>
                  </a:schemeClr>
                </a:gs>
                <a:gs pos="50000">
                  <a:schemeClr val="accent1">
                    <a:shade val="100000"/>
                    <a:satMod val="110000"/>
                    <a:lumMod val="100000"/>
                  </a:schemeClr>
                </a:gs>
                <a:gs pos="100000">
                  <a:schemeClr val="accent1">
                    <a:shade val="78000"/>
                    <a:satMod val="120000"/>
                    <a:lumMod val="99000"/>
                  </a:schemeClr>
                </a:gs>
              </a:gsLst>
              <a:lin ang="5400000" scaled="0"/>
            </a:gradFill>
            <a:ln>
              <a:noFill/>
            </a:ln>
            <a:effectLst/>
          </c:spPr>
          <c:invertIfNegative val="0"/>
          <c:cat>
            <c:multiLvlStrRef>
              <c:f>'Pivot Charts'!$A$4:$A$20</c:f>
              <c:multiLvlStrCache>
                <c:ptCount val="12"/>
                <c:lvl>
                  <c:pt idx="0">
                    <c:v>ALIT 099</c:v>
                  </c:pt>
                  <c:pt idx="1">
                    <c:v>ENGL 101</c:v>
                  </c:pt>
                  <c:pt idx="2">
                    <c:v>ENGL 110</c:v>
                  </c:pt>
                  <c:pt idx="3">
                    <c:v>ALIT 099</c:v>
                  </c:pt>
                  <c:pt idx="4">
                    <c:v>ENGL 101</c:v>
                  </c:pt>
                  <c:pt idx="5">
                    <c:v>ENGL 110</c:v>
                  </c:pt>
                  <c:pt idx="6">
                    <c:v>ALIT 099</c:v>
                  </c:pt>
                  <c:pt idx="7">
                    <c:v>ENGL 101</c:v>
                  </c:pt>
                  <c:pt idx="8">
                    <c:v>ENGL 110</c:v>
                  </c:pt>
                  <c:pt idx="9">
                    <c:v>ALIT 099</c:v>
                  </c:pt>
                  <c:pt idx="10">
                    <c:v>ENGL 101</c:v>
                  </c:pt>
                  <c:pt idx="11">
                    <c:v>ENGL 110</c:v>
                  </c:pt>
                </c:lvl>
                <c:lvl>
                  <c:pt idx="0">
                    <c:v>I never participate in class, or I avoid participating as much as possible.</c:v>
                  </c:pt>
                  <c:pt idx="3">
                    <c:v>I often participate in class.</c:v>
                  </c:pt>
                  <c:pt idx="6">
                    <c:v>I rarely participate in class.</c:v>
                  </c:pt>
                  <c:pt idx="9">
                    <c:v>I sometimes participate in class.</c:v>
                  </c:pt>
                </c:lvl>
              </c:multiLvlStrCache>
            </c:multiLvlStrRef>
          </c:cat>
          <c:val>
            <c:numRef>
              <c:f>'Pivot Charts'!$B$4:$B$20</c:f>
              <c:numCache>
                <c:formatCode>General</c:formatCode>
                <c:ptCount val="12"/>
                <c:pt idx="0">
                  <c:v>16</c:v>
                </c:pt>
                <c:pt idx="1">
                  <c:v>6</c:v>
                </c:pt>
                <c:pt idx="2">
                  <c:v>3</c:v>
                </c:pt>
                <c:pt idx="3">
                  <c:v>209</c:v>
                </c:pt>
                <c:pt idx="4">
                  <c:v>191</c:v>
                </c:pt>
                <c:pt idx="5">
                  <c:v>17</c:v>
                </c:pt>
                <c:pt idx="6">
                  <c:v>55</c:v>
                </c:pt>
                <c:pt idx="7">
                  <c:v>47</c:v>
                </c:pt>
                <c:pt idx="8">
                  <c:v>5</c:v>
                </c:pt>
                <c:pt idx="9">
                  <c:v>230</c:v>
                </c:pt>
                <c:pt idx="10">
                  <c:v>184</c:v>
                </c:pt>
                <c:pt idx="11">
                  <c:v>23</c:v>
                </c:pt>
              </c:numCache>
            </c:numRef>
          </c:val>
          <c:extLst>
            <c:ext xmlns:c16="http://schemas.microsoft.com/office/drawing/2014/chart" uri="{C3380CC4-5D6E-409C-BE32-E72D297353CC}">
              <c16:uniqueId val="{00000000-5A92-E049-B93C-FB67D52A8BC3}"/>
            </c:ext>
          </c:extLst>
        </c:ser>
        <c:dLbls>
          <c:showLegendKey val="0"/>
          <c:showVal val="0"/>
          <c:showCatName val="0"/>
          <c:showSerName val="0"/>
          <c:showPercent val="0"/>
          <c:showBubbleSize val="0"/>
        </c:dLbls>
        <c:gapWidth val="0"/>
        <c:axId val="1734605504"/>
        <c:axId val="1734602512"/>
      </c:barChart>
      <c:catAx>
        <c:axId val="1734605504"/>
        <c:scaling>
          <c:orientation val="minMax"/>
        </c:scaling>
        <c:delete val="0"/>
        <c:axPos val="b"/>
        <c:title>
          <c:tx>
            <c:rich>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Participation in Class</a:t>
                </a:r>
              </a:p>
            </c:rich>
          </c:tx>
          <c:layout>
            <c:manualLayout>
              <c:xMode val="edge"/>
              <c:yMode val="edge"/>
              <c:x val="0.41254044869372419"/>
              <c:y val="0.93328599454379524"/>
            </c:manualLayout>
          </c:layout>
          <c:overlay val="0"/>
          <c:spPr>
            <a:noFill/>
            <a:ln>
              <a:noFill/>
            </a:ln>
            <a:effectLst/>
          </c:spPr>
          <c:txPr>
            <a:bodyPr rot="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34602512"/>
        <c:crosses val="autoZero"/>
        <c:auto val="1"/>
        <c:lblAlgn val="ctr"/>
        <c:lblOffset val="100"/>
        <c:noMultiLvlLbl val="0"/>
      </c:catAx>
      <c:valAx>
        <c:axId val="1734602512"/>
        <c:scaling>
          <c:orientation val="minMax"/>
        </c:scaling>
        <c:delete val="0"/>
        <c:axPos val="l"/>
        <c:title>
          <c:tx>
            <c:rich>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r>
                  <a:rPr lang="en-US" dirty="0"/>
                  <a:t>Number of Students Placed</a:t>
                </a:r>
                <a:r>
                  <a:rPr lang="en-US" baseline="0" dirty="0"/>
                  <a:t> in each Class</a:t>
                </a:r>
                <a:endParaRPr lang="en-US" dirty="0"/>
              </a:p>
            </c:rich>
          </c:tx>
          <c:layout>
            <c:manualLayout>
              <c:xMode val="edge"/>
              <c:yMode val="edge"/>
              <c:x val="1.4178324244878639E-2"/>
              <c:y val="0.17257200816381033"/>
            </c:manualLayout>
          </c:layout>
          <c:overlay val="0"/>
          <c:spPr>
            <a:noFill/>
            <a:ln>
              <a:noFill/>
            </a:ln>
            <a:effectLst/>
          </c:spPr>
          <c:txPr>
            <a:bodyPr rot="-5400000" spcFirstLastPara="1" vertOverflow="ellipsis" vert="horz" wrap="square" anchor="ctr" anchorCtr="1"/>
            <a:lstStyle/>
            <a:p>
              <a:pPr>
                <a:defRPr sz="1197" b="1" i="0" u="none" strike="noStrike" kern="1200" baseline="0">
                  <a:solidFill>
                    <a:schemeClr val="tx2"/>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17346055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10.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1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3.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4.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5.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6.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7.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8.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9.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media/image1.tiff>
</file>

<file path=ppt/media/image2.jpeg>
</file>

<file path=ppt/media/image3.tiff>
</file>

<file path=ppt/media/image4.tiff>
</file>

<file path=ppt/media/image5.png>
</file>

<file path=ppt/media/image6.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334D819-9F07-4261-B09B-9E467E5D9002}" type="datetimeFigureOut">
              <a:rPr lang="en-US" dirty="0"/>
              <a:pPr/>
              <a:t>10/1/20</a:t>
            </a:fld>
            <a:endParaRPr lang="en-US" dirty="0"/>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dirty="0"/>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71766878-3199-4EAB-94E7-2D6D11070E14}" type="slidenum">
              <a:rPr lang="en-US" dirty="0"/>
              <a:pPr/>
              <a:t>‹#›</a:t>
            </a:fld>
            <a:endParaRPr lang="en-US" dirty="0"/>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10/1/20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10/1/20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dirty="0"/>
              <a:t>10/1/20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334D819-9F07-4261-B09B-9E467E5D9002}" type="datetimeFigureOut">
              <a:rPr lang="en-US" dirty="0"/>
              <a:pPr/>
              <a:t>10/1/20</a:t>
            </a:fld>
            <a:endParaRPr lang="en-US" dirty="0"/>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71766878-3199-4EAB-94E7-2D6D11070E14}" type="slidenum">
              <a:rPr lang="en-US" dirty="0"/>
              <a:pPr/>
              <a:t>‹#›</a:t>
            </a:fld>
            <a:endParaRPr lang="en-US" dirty="0"/>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34D819-9F07-4261-B09B-9E467E5D9002}" type="datetimeFigureOut">
              <a:rPr lang="en-US" dirty="0"/>
              <a:t>10/1/20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34D819-9F07-4261-B09B-9E467E5D9002}" type="datetimeFigureOut">
              <a:rPr lang="en-US" dirty="0"/>
              <a:t>10/1/20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34D819-9F07-4261-B09B-9E467E5D9002}" type="datetimeFigureOut">
              <a:rPr lang="en-US" dirty="0"/>
              <a:t>10/1/20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4D819-9F07-4261-B09B-9E467E5D9002}" type="datetimeFigureOut">
              <a:rPr lang="en-US" dirty="0"/>
              <a:t>10/1/20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766878-3199-4EAB-94E7-2D6D11070E14}"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051" y="6375679"/>
            <a:ext cx="1233355" cy="348462"/>
          </a:xfrm>
        </p:spPr>
        <p:txBody>
          <a:bodyPr/>
          <a:lstStyle/>
          <a:p>
            <a:fld id="{9334D819-9F07-4261-B09B-9E467E5D9002}" type="datetimeFigureOut">
              <a:rPr lang="en-US" dirty="0"/>
              <a:t>10/1/20</a:t>
            </a:fld>
            <a:endParaRPr lang="en-US" dirty="0"/>
          </a:p>
        </p:txBody>
      </p:sp>
      <p:sp>
        <p:nvSpPr>
          <p:cNvPr id="6" name="Footer Placeholder 5"/>
          <p:cNvSpPr>
            <a:spLocks noGrp="1"/>
          </p:cNvSpPr>
          <p:nvPr>
            <p:ph type="ftr" sz="quarter" idx="11"/>
          </p:nvPr>
        </p:nvSpPr>
        <p:spPr>
          <a:xfrm>
            <a:off x="2103620" y="6375679"/>
            <a:ext cx="3482179" cy="345796"/>
          </a:xfrm>
        </p:spPr>
        <p:txBody>
          <a:bodyPr/>
          <a:lstStyle/>
          <a:p>
            <a:endParaRPr lang="en-US" dirty="0"/>
          </a:p>
        </p:txBody>
      </p:sp>
      <p:sp>
        <p:nvSpPr>
          <p:cNvPr id="7" name="Slide Number Placeholder 6"/>
          <p:cNvSpPr>
            <a:spLocks noGrp="1"/>
          </p:cNvSpPr>
          <p:nvPr>
            <p:ph type="sldNum" sz="quarter" idx="12"/>
          </p:nvPr>
        </p:nvSpPr>
        <p:spPr>
          <a:xfrm>
            <a:off x="5691014" y="6375679"/>
            <a:ext cx="1232456" cy="345796"/>
          </a:xfrm>
        </p:spPr>
        <p:txBody>
          <a:bodyPr/>
          <a:lstStyle/>
          <a:p>
            <a:fld id="{71766878-3199-4EAB-94E7-2D6D11070E14}" type="slidenum">
              <a:rPr lang="en-US" dirty="0"/>
              <a:t>‹#›</a:t>
            </a:fld>
            <a:endParaRPr lang="en-US" dirty="0"/>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950" y="6375679"/>
            <a:ext cx="1232456" cy="348462"/>
          </a:xfrm>
        </p:spPr>
        <p:txBody>
          <a:bodyPr/>
          <a:lstStyle/>
          <a:p>
            <a:fld id="{9334D819-9F07-4261-B09B-9E467E5D9002}" type="datetimeFigureOut">
              <a:rPr lang="en-US" dirty="0"/>
              <a:t>10/1/20</a:t>
            </a:fld>
            <a:endParaRPr lang="en-US" dirty="0"/>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71766878-3199-4EAB-94E7-2D6D11070E14}"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334D819-9F07-4261-B09B-9E467E5D9002}" type="datetimeFigureOut">
              <a:rPr lang="en-US" dirty="0"/>
              <a:pPr/>
              <a:t>10/1/20</a:t>
            </a:fld>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71766878-3199-4EAB-94E7-2D6D11070E14}" type="slidenum">
              <a:rPr lang="en-US" dirty="0"/>
              <a:pPr/>
              <a:t>‹#›</a:t>
            </a:fld>
            <a:endParaRPr lang="en-US" dirty="0"/>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449A8-FFB4-6745-9006-F900B9C17FF5}"/>
              </a:ext>
            </a:extLst>
          </p:cNvPr>
          <p:cNvSpPr>
            <a:spLocks noGrp="1"/>
          </p:cNvSpPr>
          <p:nvPr>
            <p:ph type="ctrTitle"/>
          </p:nvPr>
        </p:nvSpPr>
        <p:spPr/>
        <p:txBody>
          <a:bodyPr/>
          <a:lstStyle/>
          <a:p>
            <a:r>
              <a:rPr lang="en-US" sz="5400" dirty="0"/>
              <a:t>Delgado community college</a:t>
            </a:r>
            <a:br>
              <a:rPr lang="en-US" sz="5400" dirty="0"/>
            </a:br>
            <a:r>
              <a:rPr lang="en-US" sz="2000" dirty="0"/>
              <a:t>English Communication division</a:t>
            </a:r>
            <a:endParaRPr lang="en-US" sz="5400" dirty="0"/>
          </a:p>
        </p:txBody>
      </p:sp>
      <p:sp>
        <p:nvSpPr>
          <p:cNvPr id="3" name="Subtitle 2">
            <a:extLst>
              <a:ext uri="{FF2B5EF4-FFF2-40B4-BE49-F238E27FC236}">
                <a16:creationId xmlns:a16="http://schemas.microsoft.com/office/drawing/2014/main" id="{7F36DE60-74A5-DF4E-AF13-08053D4A1996}"/>
              </a:ext>
            </a:extLst>
          </p:cNvPr>
          <p:cNvSpPr>
            <a:spLocks noGrp="1"/>
          </p:cNvSpPr>
          <p:nvPr>
            <p:ph type="subTitle" idx="1"/>
          </p:nvPr>
        </p:nvSpPr>
        <p:spPr/>
        <p:txBody>
          <a:bodyPr/>
          <a:lstStyle/>
          <a:p>
            <a:r>
              <a:rPr lang="en-US" dirty="0"/>
              <a:t>STUDENT PLACEMENT DATA SURVEY ANALYSIS</a:t>
            </a:r>
          </a:p>
        </p:txBody>
      </p:sp>
      <p:pic>
        <p:nvPicPr>
          <p:cNvPr id="4" name="Picture 3">
            <a:extLst>
              <a:ext uri="{FF2B5EF4-FFF2-40B4-BE49-F238E27FC236}">
                <a16:creationId xmlns:a16="http://schemas.microsoft.com/office/drawing/2014/main" id="{617C8828-F90F-8244-BE7E-B114189FBA21}"/>
              </a:ext>
            </a:extLst>
          </p:cNvPr>
          <p:cNvPicPr>
            <a:picLocks noChangeAspect="1"/>
          </p:cNvPicPr>
          <p:nvPr/>
        </p:nvPicPr>
        <p:blipFill>
          <a:blip r:embed="rId2"/>
          <a:stretch>
            <a:fillRect/>
          </a:stretch>
        </p:blipFill>
        <p:spPr>
          <a:xfrm>
            <a:off x="10325100" y="5016500"/>
            <a:ext cx="1866900" cy="1841500"/>
          </a:xfrm>
          <a:prstGeom prst="rect">
            <a:avLst/>
          </a:prstGeom>
        </p:spPr>
      </p:pic>
    </p:spTree>
    <p:extLst>
      <p:ext uri="{BB962C8B-B14F-4D97-AF65-F5344CB8AC3E}">
        <p14:creationId xmlns:p14="http://schemas.microsoft.com/office/powerpoint/2010/main" val="24180428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le 1">
            <a:extLst>
              <a:ext uri="{FF2B5EF4-FFF2-40B4-BE49-F238E27FC236}">
                <a16:creationId xmlns:a16="http://schemas.microsoft.com/office/drawing/2014/main" id="{EDB87191-1ED8-A64E-9704-DB7BE803AD62}"/>
              </a:ext>
            </a:extLst>
          </p:cNvPr>
          <p:cNvSpPr>
            <a:spLocks noGrp="1"/>
          </p:cNvSpPr>
          <p:nvPr>
            <p:ph type="title"/>
          </p:nvPr>
        </p:nvSpPr>
        <p:spPr>
          <a:xfrm>
            <a:off x="931933" y="1162940"/>
            <a:ext cx="4515598" cy="4532120"/>
          </a:xfrm>
        </p:spPr>
        <p:txBody>
          <a:bodyPr vert="horz" lIns="91440" tIns="45720" rIns="91440" bIns="45720" rtlCol="0" anchor="ctr">
            <a:normAutofit/>
          </a:bodyPr>
          <a:lstStyle/>
          <a:p>
            <a:r>
              <a:rPr lang="en-US" sz="3200" dirty="0">
                <a:solidFill>
                  <a:srgbClr val="2A1A00"/>
                </a:solidFill>
              </a:rPr>
              <a:t>VISUALIZATION OF FEATURES/QUESTIONS Which HELP IN PREDICTING STUDENT PLACEMENT</a:t>
            </a:r>
          </a:p>
        </p:txBody>
      </p:sp>
      <p:sp>
        <p:nvSpPr>
          <p:cNvPr id="31" name="Rectangle 30">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Box 2">
            <a:extLst>
              <a:ext uri="{FF2B5EF4-FFF2-40B4-BE49-F238E27FC236}">
                <a16:creationId xmlns:a16="http://schemas.microsoft.com/office/drawing/2014/main" id="{A0DD4504-3F8A-584D-91BC-A5CFB519EA94}"/>
              </a:ext>
            </a:extLst>
          </p:cNvPr>
          <p:cNvSpPr txBox="1"/>
          <p:nvPr/>
        </p:nvSpPr>
        <p:spPr>
          <a:xfrm>
            <a:off x="6749271" y="1128451"/>
            <a:ext cx="5001295" cy="4566609"/>
          </a:xfrm>
          <a:prstGeom prst="rect">
            <a:avLst/>
          </a:prstGeom>
        </p:spPr>
        <p:txBody>
          <a:bodyPr vert="horz" lIns="91440" tIns="45720" rIns="91440" bIns="45720" rtlCol="0" anchor="ctr">
            <a:normAutofit/>
          </a:bodyPr>
          <a:lstStyle/>
          <a:p>
            <a:pPr indent="-228600" algn="just" defTabSz="914400">
              <a:lnSpc>
                <a:spcPct val="110000"/>
              </a:lnSpc>
              <a:spcBef>
                <a:spcPts val="700"/>
              </a:spcBef>
              <a:buClr>
                <a:schemeClr val="tx2"/>
              </a:buClr>
            </a:pPr>
            <a:r>
              <a:rPr lang="en-US" sz="1600" dirty="0">
                <a:solidFill>
                  <a:schemeClr val="tx1">
                    <a:lumMod val="65000"/>
                    <a:lumOff val="35000"/>
                  </a:schemeClr>
                </a:solidFill>
              </a:rPr>
              <a:t>All features having a feature score greater than 0.06 have been identified as the key features/questions in the survey which can be used to accurately predict student placement</a:t>
            </a:r>
          </a:p>
          <a:p>
            <a:pPr indent="-228600" defTabSz="914400">
              <a:lnSpc>
                <a:spcPct val="110000"/>
              </a:lnSpc>
              <a:spcBef>
                <a:spcPts val="700"/>
              </a:spcBef>
              <a:buClr>
                <a:schemeClr val="tx2"/>
              </a:buClr>
            </a:pPr>
            <a:endParaRPr lang="en-US" sz="1600" dirty="0">
              <a:solidFill>
                <a:schemeClr val="tx1">
                  <a:lumMod val="65000"/>
                  <a:lumOff val="35000"/>
                </a:schemeClr>
              </a:solidFill>
            </a:endParaRPr>
          </a:p>
        </p:txBody>
      </p:sp>
    </p:spTree>
    <p:extLst>
      <p:ext uri="{BB962C8B-B14F-4D97-AF65-F5344CB8AC3E}">
        <p14:creationId xmlns:p14="http://schemas.microsoft.com/office/powerpoint/2010/main" val="786552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BF0E00E0-5B37-0749-A9B6-40C5CBD92B4A}"/>
              </a:ext>
            </a:extLst>
          </p:cNvPr>
          <p:cNvGraphicFramePr>
            <a:graphicFrameLocks/>
          </p:cNvGraphicFramePr>
          <p:nvPr>
            <p:extLst>
              <p:ext uri="{D42A27DB-BD31-4B8C-83A1-F6EECF244321}">
                <p14:modId xmlns:p14="http://schemas.microsoft.com/office/powerpoint/2010/main" val="1085811665"/>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35055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5" name="Rectangle 14">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21"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23" name="Rectangle 22">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hart 7">
            <a:extLst>
              <a:ext uri="{FF2B5EF4-FFF2-40B4-BE49-F238E27FC236}">
                <a16:creationId xmlns:a16="http://schemas.microsoft.com/office/drawing/2014/main" id="{23C5C924-D4AE-5646-926B-39B72095DCFB}"/>
              </a:ext>
            </a:extLst>
          </p:cNvPr>
          <p:cNvGraphicFramePr>
            <a:graphicFrameLocks/>
          </p:cNvGraphicFramePr>
          <p:nvPr>
            <p:extLst>
              <p:ext uri="{D42A27DB-BD31-4B8C-83A1-F6EECF244321}">
                <p14:modId xmlns:p14="http://schemas.microsoft.com/office/powerpoint/2010/main" val="2491908390"/>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0331639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5402A186-4C18-BC4D-8DEA-42C722E240C7}"/>
              </a:ext>
            </a:extLst>
          </p:cNvPr>
          <p:cNvGraphicFramePr>
            <a:graphicFrameLocks/>
          </p:cNvGraphicFramePr>
          <p:nvPr>
            <p:extLst>
              <p:ext uri="{D42A27DB-BD31-4B8C-83A1-F6EECF244321}">
                <p14:modId xmlns:p14="http://schemas.microsoft.com/office/powerpoint/2010/main" val="3571217787"/>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487952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682D32C4-789A-3A46-ABD4-5E4B93112240}"/>
              </a:ext>
            </a:extLst>
          </p:cNvPr>
          <p:cNvGraphicFramePr>
            <a:graphicFrameLocks/>
          </p:cNvGraphicFramePr>
          <p:nvPr>
            <p:extLst>
              <p:ext uri="{D42A27DB-BD31-4B8C-83A1-F6EECF244321}">
                <p14:modId xmlns:p14="http://schemas.microsoft.com/office/powerpoint/2010/main" val="3171595329"/>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40359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7F6C1D67-74BD-CE42-88CD-31FCE797BEF0}"/>
              </a:ext>
            </a:extLst>
          </p:cNvPr>
          <p:cNvGraphicFramePr>
            <a:graphicFrameLocks/>
          </p:cNvGraphicFramePr>
          <p:nvPr>
            <p:extLst>
              <p:ext uri="{D42A27DB-BD31-4B8C-83A1-F6EECF244321}">
                <p14:modId xmlns:p14="http://schemas.microsoft.com/office/powerpoint/2010/main" val="2763764101"/>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76265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756B351B-CEBE-A440-A3B1-7BBE6EA0C9FC}"/>
              </a:ext>
            </a:extLst>
          </p:cNvPr>
          <p:cNvGraphicFramePr>
            <a:graphicFrameLocks/>
          </p:cNvGraphicFramePr>
          <p:nvPr>
            <p:extLst>
              <p:ext uri="{D42A27DB-BD31-4B8C-83A1-F6EECF244321}">
                <p14:modId xmlns:p14="http://schemas.microsoft.com/office/powerpoint/2010/main" val="2666553285"/>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783103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CEB0FDB9-8516-C44A-8E3C-C16438BCFB6B}"/>
              </a:ext>
            </a:extLst>
          </p:cNvPr>
          <p:cNvGraphicFramePr>
            <a:graphicFrameLocks/>
          </p:cNvGraphicFramePr>
          <p:nvPr>
            <p:extLst>
              <p:ext uri="{D42A27DB-BD31-4B8C-83A1-F6EECF244321}">
                <p14:modId xmlns:p14="http://schemas.microsoft.com/office/powerpoint/2010/main" val="1017653220"/>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798736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C25831BC-BA5A-5542-BE10-9592316D3ADB}"/>
              </a:ext>
            </a:extLst>
          </p:cNvPr>
          <p:cNvGraphicFramePr>
            <a:graphicFrameLocks/>
          </p:cNvGraphicFramePr>
          <p:nvPr>
            <p:extLst>
              <p:ext uri="{D42A27DB-BD31-4B8C-83A1-F6EECF244321}">
                <p14:modId xmlns:p14="http://schemas.microsoft.com/office/powerpoint/2010/main" val="3629322587"/>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17888269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7AE18CE8-B2EC-1B48-925A-06D55D574D10}"/>
              </a:ext>
            </a:extLst>
          </p:cNvPr>
          <p:cNvGraphicFramePr>
            <a:graphicFrameLocks/>
          </p:cNvGraphicFramePr>
          <p:nvPr>
            <p:extLst>
              <p:ext uri="{D42A27DB-BD31-4B8C-83A1-F6EECF244321}">
                <p14:modId xmlns:p14="http://schemas.microsoft.com/office/powerpoint/2010/main" val="1732039775"/>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70320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F60CB-621B-AC40-A92F-F11DFCD7FB4D}"/>
              </a:ext>
            </a:extLst>
          </p:cNvPr>
          <p:cNvSpPr>
            <a:spLocks noGrp="1"/>
          </p:cNvSpPr>
          <p:nvPr>
            <p:ph type="title"/>
          </p:nvPr>
        </p:nvSpPr>
        <p:spPr/>
        <p:txBody>
          <a:bodyPr>
            <a:normAutofit/>
          </a:bodyPr>
          <a:lstStyle/>
          <a:p>
            <a:r>
              <a:rPr lang="en-US" sz="3200" dirty="0"/>
              <a:t>AGENDA</a:t>
            </a:r>
          </a:p>
        </p:txBody>
      </p:sp>
      <p:sp>
        <p:nvSpPr>
          <p:cNvPr id="3" name="Content Placeholder 2">
            <a:extLst>
              <a:ext uri="{FF2B5EF4-FFF2-40B4-BE49-F238E27FC236}">
                <a16:creationId xmlns:a16="http://schemas.microsoft.com/office/drawing/2014/main" id="{1FE2E15F-0E7B-2E4D-BAB0-FE3DEC6F4F60}"/>
              </a:ext>
            </a:extLst>
          </p:cNvPr>
          <p:cNvSpPr>
            <a:spLocks noGrp="1"/>
          </p:cNvSpPr>
          <p:nvPr>
            <p:ph idx="1"/>
          </p:nvPr>
        </p:nvSpPr>
        <p:spPr>
          <a:xfrm>
            <a:off x="1251678" y="2138856"/>
            <a:ext cx="10178322" cy="3593591"/>
          </a:xfrm>
        </p:spPr>
        <p:txBody>
          <a:bodyPr>
            <a:normAutofit/>
          </a:bodyPr>
          <a:lstStyle/>
          <a:p>
            <a:r>
              <a:rPr lang="en-US" sz="1600" dirty="0">
                <a:solidFill>
                  <a:schemeClr val="tx1">
                    <a:lumMod val="95000"/>
                    <a:lumOff val="5000"/>
                  </a:schemeClr>
                </a:solidFill>
              </a:rPr>
              <a:t>FEEDBACK ON THE SURVEY</a:t>
            </a:r>
          </a:p>
          <a:p>
            <a:r>
              <a:rPr lang="en-US" sz="1600" dirty="0">
                <a:solidFill>
                  <a:schemeClr val="tx1">
                    <a:lumMod val="95000"/>
                    <a:lumOff val="5000"/>
                  </a:schemeClr>
                </a:solidFill>
              </a:rPr>
              <a:t>DATA CLEANING</a:t>
            </a:r>
          </a:p>
          <a:p>
            <a:r>
              <a:rPr lang="en-US" sz="1600" dirty="0">
                <a:solidFill>
                  <a:schemeClr val="tx1">
                    <a:lumMod val="95000"/>
                    <a:lumOff val="5000"/>
                  </a:schemeClr>
                </a:solidFill>
              </a:rPr>
              <a:t>EXTRACTING KEY FEATURES/QUESTIONS THAT HELP PREDICT STUDENT PLACEMENT</a:t>
            </a:r>
          </a:p>
          <a:p>
            <a:r>
              <a:rPr lang="en-US" sz="1600" dirty="0">
                <a:solidFill>
                  <a:schemeClr val="tx1">
                    <a:lumMod val="95000"/>
                    <a:lumOff val="5000"/>
                  </a:schemeClr>
                </a:solidFill>
              </a:rPr>
              <a:t>MACHINE LEARNING MODEL USED FOR FEATURE SELECTION/CLASSIFICATION</a:t>
            </a:r>
          </a:p>
          <a:p>
            <a:r>
              <a:rPr lang="en-US" sz="1600" dirty="0">
                <a:solidFill>
                  <a:schemeClr val="tx1">
                    <a:lumMod val="95000"/>
                    <a:lumOff val="5000"/>
                  </a:schemeClr>
                </a:solidFill>
              </a:rPr>
              <a:t>VISUALIZATION OF FEATURES/QUESTIONS WHICH HELP IN PREDICTING STUDENT PLACEMENT</a:t>
            </a:r>
          </a:p>
          <a:p>
            <a:r>
              <a:rPr lang="en-US" sz="1600" dirty="0">
                <a:solidFill>
                  <a:schemeClr val="tx1">
                    <a:lumMod val="95000"/>
                    <a:lumOff val="5000"/>
                  </a:schemeClr>
                </a:solidFill>
              </a:rPr>
              <a:t>LIST OF FEATURES/QUESTIONS WHICH DO NOT HELP IN PREDICTING STUDENT PLACEMENT</a:t>
            </a:r>
          </a:p>
          <a:p>
            <a:r>
              <a:rPr lang="en-US" sz="1600" dirty="0">
                <a:solidFill>
                  <a:schemeClr val="tx1">
                    <a:lumMod val="95000"/>
                    <a:lumOff val="5000"/>
                  </a:schemeClr>
                </a:solidFill>
              </a:rPr>
              <a:t>ISSUES TO ADDRESS IN THE SURVEY</a:t>
            </a:r>
          </a:p>
          <a:p>
            <a:r>
              <a:rPr lang="en-US" sz="1600" dirty="0">
                <a:solidFill>
                  <a:schemeClr val="tx1">
                    <a:lumMod val="95000"/>
                    <a:lumOff val="5000"/>
                  </a:schemeClr>
                </a:solidFill>
              </a:rPr>
              <a:t>BEST WAY FOR DCC TO USE THE SURVEY </a:t>
            </a:r>
          </a:p>
          <a:p>
            <a:r>
              <a:rPr lang="en-US" sz="1600" dirty="0">
                <a:solidFill>
                  <a:schemeClr val="tx1">
                    <a:lumMod val="95000"/>
                    <a:lumOff val="5000"/>
                  </a:schemeClr>
                </a:solidFill>
              </a:rPr>
              <a:t>QUESTIONS?</a:t>
            </a:r>
          </a:p>
          <a:p>
            <a:pPr marL="0" indent="0">
              <a:buNone/>
            </a:pPr>
            <a:endParaRPr lang="en-US" sz="1600" dirty="0"/>
          </a:p>
          <a:p>
            <a:endParaRPr lang="en-US" sz="1600" dirty="0"/>
          </a:p>
          <a:p>
            <a:endParaRPr lang="en-US" sz="1600" dirty="0"/>
          </a:p>
        </p:txBody>
      </p:sp>
    </p:spTree>
    <p:extLst>
      <p:ext uri="{BB962C8B-B14F-4D97-AF65-F5344CB8AC3E}">
        <p14:creationId xmlns:p14="http://schemas.microsoft.com/office/powerpoint/2010/main" val="36655373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3A6A4B13-DB56-7344-89CC-17B23CA9D236}"/>
              </a:ext>
            </a:extLst>
          </p:cNvPr>
          <p:cNvGraphicFramePr>
            <a:graphicFrameLocks/>
          </p:cNvGraphicFramePr>
          <p:nvPr>
            <p:extLst>
              <p:ext uri="{D42A27DB-BD31-4B8C-83A1-F6EECF244321}">
                <p14:modId xmlns:p14="http://schemas.microsoft.com/office/powerpoint/2010/main" val="980997515"/>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352208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le 1">
            <a:extLst>
              <a:ext uri="{FF2B5EF4-FFF2-40B4-BE49-F238E27FC236}">
                <a16:creationId xmlns:a16="http://schemas.microsoft.com/office/drawing/2014/main" id="{664B94FC-8C09-054A-A987-4510E3978882}"/>
              </a:ext>
            </a:extLst>
          </p:cNvPr>
          <p:cNvSpPr>
            <a:spLocks noGrp="1"/>
          </p:cNvSpPr>
          <p:nvPr>
            <p:ph type="title"/>
          </p:nvPr>
        </p:nvSpPr>
        <p:spPr>
          <a:xfrm>
            <a:off x="1034057" y="1145694"/>
            <a:ext cx="4515598" cy="4532120"/>
          </a:xfrm>
        </p:spPr>
        <p:txBody>
          <a:bodyPr anchor="ctr">
            <a:normAutofit/>
          </a:bodyPr>
          <a:lstStyle/>
          <a:p>
            <a:r>
              <a:rPr lang="en-US" sz="3200" dirty="0">
                <a:solidFill>
                  <a:srgbClr val="2A1A00"/>
                </a:solidFill>
              </a:rPr>
              <a:t>LIST of FEATURES/QUESTIONS which DO NOT HELP IN PREDICTING STUDENT PLACEMENT</a:t>
            </a: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Box 3">
            <a:extLst>
              <a:ext uri="{FF2B5EF4-FFF2-40B4-BE49-F238E27FC236}">
                <a16:creationId xmlns:a16="http://schemas.microsoft.com/office/drawing/2014/main" id="{E73B574D-DB42-7348-86D9-08F1AAA3F46E}"/>
              </a:ext>
            </a:extLst>
          </p:cNvPr>
          <p:cNvSpPr txBox="1"/>
          <p:nvPr/>
        </p:nvSpPr>
        <p:spPr>
          <a:xfrm>
            <a:off x="6558454" y="936600"/>
            <a:ext cx="5633545" cy="5170646"/>
          </a:xfrm>
          <a:prstGeom prst="rect">
            <a:avLst/>
          </a:prstGeom>
          <a:noFill/>
        </p:spPr>
        <p:txBody>
          <a:bodyPr wrap="square" rtlCol="0">
            <a:spAutoFit/>
          </a:bodyPr>
          <a:lstStyle/>
          <a:p>
            <a:pPr marL="285750" indent="-285750">
              <a:buFont typeface="Arial" panose="020B0604020202020204" pitchFamily="34" charset="0"/>
              <a:buChar char="•"/>
            </a:pPr>
            <a:r>
              <a:rPr lang="en-US" sz="1600" dirty="0"/>
              <a:t>When did you earn your GED/</a:t>
            </a:r>
            <a:r>
              <a:rPr lang="en-US" sz="1600" dirty="0" err="1"/>
              <a:t>HiSET</a:t>
            </a:r>
            <a:r>
              <a:rPr lang="en-US" sz="1600" dirty="0"/>
              <a:t>?</a:t>
            </a:r>
          </a:p>
          <a:p>
            <a:pPr marL="285750" indent="-285750">
              <a:buFont typeface="Arial" panose="020B0604020202020204" pitchFamily="34" charset="0"/>
              <a:buChar char="•"/>
            </a:pPr>
            <a:r>
              <a:rPr lang="en-US" sz="1600" dirty="0"/>
              <a:t>Which best describes your experience earning your GED/</a:t>
            </a:r>
            <a:r>
              <a:rPr lang="en-US" sz="1600" dirty="0" err="1"/>
              <a:t>HiSET</a:t>
            </a:r>
            <a:r>
              <a:rPr lang="en-US" sz="1600" dirty="0"/>
              <a:t>?</a:t>
            </a:r>
          </a:p>
          <a:p>
            <a:pPr marL="285750" indent="-285750">
              <a:buFont typeface="Arial" panose="020B0604020202020204" pitchFamily="34" charset="0"/>
              <a:buChar char="•"/>
            </a:pPr>
            <a:r>
              <a:rPr lang="en-US" sz="1600" dirty="0"/>
              <a:t>Which best describes your experience with textbooks?</a:t>
            </a:r>
          </a:p>
          <a:p>
            <a:pPr marL="285750" indent="-285750">
              <a:buFont typeface="Arial" panose="020B0604020202020204" pitchFamily="34" charset="0"/>
              <a:buChar char="•"/>
            </a:pPr>
            <a:r>
              <a:rPr lang="en-US" sz="1600" dirty="0"/>
              <a:t>How many multi-page research papers with citations have you written?</a:t>
            </a:r>
          </a:p>
          <a:p>
            <a:pPr marL="285750" indent="-285750">
              <a:buFont typeface="Arial" panose="020B0604020202020204" pitchFamily="34" charset="0"/>
              <a:buChar char="•"/>
            </a:pPr>
            <a:r>
              <a:rPr lang="en-US" sz="1600" dirty="0"/>
              <a:t>Which best describes your experience with writing in the workplace?</a:t>
            </a:r>
          </a:p>
          <a:p>
            <a:pPr marL="285750" indent="-285750">
              <a:buFont typeface="Arial" panose="020B0604020202020204" pitchFamily="34" charset="0"/>
              <a:buChar char="•"/>
            </a:pPr>
            <a:r>
              <a:rPr lang="en-US" sz="1600" dirty="0"/>
              <a:t>How often do you read books, magazine/newspaper articles, or essays?</a:t>
            </a:r>
          </a:p>
          <a:p>
            <a:pPr marL="285750" indent="-285750">
              <a:buFont typeface="Arial" panose="020B0604020202020204" pitchFamily="34" charset="0"/>
              <a:buChar char="•"/>
            </a:pPr>
            <a:r>
              <a:rPr lang="en-US" sz="1600" dirty="0"/>
              <a:t>How much time will you have to commit to your English course in addition to class meetings?</a:t>
            </a:r>
          </a:p>
          <a:p>
            <a:pPr marL="285750" indent="-285750">
              <a:buFont typeface="Arial" panose="020B0604020202020204" pitchFamily="34" charset="0"/>
              <a:buChar char="•"/>
            </a:pPr>
            <a:r>
              <a:rPr lang="en-US" sz="1600" dirty="0"/>
              <a:t>How important is the ability to read and write well?</a:t>
            </a:r>
          </a:p>
          <a:p>
            <a:pPr marL="285750" indent="-285750">
              <a:buFont typeface="Arial" panose="020B0604020202020204" pitchFamily="34" charset="0"/>
              <a:buChar char="•"/>
            </a:pPr>
            <a:r>
              <a:rPr lang="en-US" sz="1600" dirty="0"/>
              <a:t>Which best describes your mindset related to academics?</a:t>
            </a:r>
          </a:p>
          <a:p>
            <a:pPr marL="285750" indent="-285750">
              <a:buFont typeface="Arial" panose="020B0604020202020204" pitchFamily="34" charset="0"/>
              <a:buChar char="•"/>
            </a:pPr>
            <a:r>
              <a:rPr lang="en-US" sz="1600" dirty="0"/>
              <a:t>Which best describes your work ethic related to academics?</a:t>
            </a:r>
          </a:p>
          <a:p>
            <a:pPr marL="285750" indent="-285750">
              <a:buFont typeface="Arial" panose="020B0604020202020204" pitchFamily="34" charset="0"/>
              <a:buChar char="•"/>
            </a:pPr>
            <a:r>
              <a:rPr lang="en-US" sz="1600" dirty="0"/>
              <a:t>Which best describes how you study?</a:t>
            </a:r>
          </a:p>
          <a:p>
            <a:pPr marL="285750" indent="-285750">
              <a:buFont typeface="Arial" panose="020B0604020202020204" pitchFamily="34" charset="0"/>
              <a:buChar char="•"/>
            </a:pPr>
            <a:r>
              <a:rPr lang="en-US" sz="1600" dirty="0"/>
              <a:t>How are your organization skills?</a:t>
            </a:r>
          </a:p>
          <a:p>
            <a:pPr marL="285750" indent="-285750">
              <a:buFont typeface="Arial" panose="020B0604020202020204" pitchFamily="34" charset="0"/>
              <a:buChar char="•"/>
            </a:pPr>
            <a:r>
              <a:rPr lang="en-US" sz="1600" dirty="0"/>
              <a:t>Scenario:  What would you do?</a:t>
            </a:r>
          </a:p>
          <a:p>
            <a:endParaRPr lang="en-US" sz="1600" dirty="0"/>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4533232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le 1">
            <a:extLst>
              <a:ext uri="{FF2B5EF4-FFF2-40B4-BE49-F238E27FC236}">
                <a16:creationId xmlns:a16="http://schemas.microsoft.com/office/drawing/2014/main" id="{6B8308FC-728A-3346-8C82-597273DF4B28}"/>
              </a:ext>
            </a:extLst>
          </p:cNvPr>
          <p:cNvSpPr>
            <a:spLocks noGrp="1"/>
          </p:cNvSpPr>
          <p:nvPr>
            <p:ph type="title"/>
          </p:nvPr>
        </p:nvSpPr>
        <p:spPr>
          <a:xfrm>
            <a:off x="931933" y="1162940"/>
            <a:ext cx="4515598" cy="4532120"/>
          </a:xfrm>
        </p:spPr>
        <p:txBody>
          <a:bodyPr anchor="ctr">
            <a:normAutofit/>
          </a:bodyPr>
          <a:lstStyle/>
          <a:p>
            <a:r>
              <a:rPr lang="en-US" sz="3200" dirty="0">
                <a:solidFill>
                  <a:srgbClr val="2A1A00"/>
                </a:solidFill>
              </a:rPr>
              <a:t>ISSUES TO ADDRESS IN THE SURVEY</a:t>
            </a:r>
            <a:br>
              <a:rPr lang="en-US" sz="3200" dirty="0">
                <a:solidFill>
                  <a:srgbClr val="2A1A00"/>
                </a:solidFill>
              </a:rPr>
            </a:br>
            <a:endParaRPr lang="en-US" sz="3200" dirty="0">
              <a:solidFill>
                <a:srgbClr val="2A1A00"/>
              </a:solidFill>
            </a:endParaRPr>
          </a:p>
        </p:txBody>
      </p:sp>
      <p:sp>
        <p:nvSpPr>
          <p:cNvPr id="39" name="Rectangle 38">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CBAC98EF-C2F3-0B4D-82E2-D18C9AFFFE6E}"/>
              </a:ext>
            </a:extLst>
          </p:cNvPr>
          <p:cNvSpPr>
            <a:spLocks noGrp="1"/>
          </p:cNvSpPr>
          <p:nvPr>
            <p:ph idx="1"/>
          </p:nvPr>
        </p:nvSpPr>
        <p:spPr>
          <a:xfrm>
            <a:off x="6749271" y="1128451"/>
            <a:ext cx="4680729" cy="4566609"/>
          </a:xfrm>
        </p:spPr>
        <p:txBody>
          <a:bodyPr anchor="ctr">
            <a:normAutofit/>
          </a:bodyPr>
          <a:lstStyle/>
          <a:p>
            <a:pPr algn="just"/>
            <a:r>
              <a:rPr lang="en-US" sz="1600" dirty="0"/>
              <a:t>There are many questions in the survey which are not useful while predicting student placement</a:t>
            </a:r>
          </a:p>
          <a:p>
            <a:pPr algn="just"/>
            <a:r>
              <a:rPr lang="en-US" sz="1600" dirty="0"/>
              <a:t>The sample size for the Class ENGL 110 category is too small when compared to the other two class categories, which causes class-imbalance</a:t>
            </a:r>
          </a:p>
          <a:p>
            <a:pPr algn="just"/>
            <a:r>
              <a:rPr lang="en-US" sz="1600" dirty="0"/>
              <a:t>The sample size is too small, which leads to lower model accuracy during prediction</a:t>
            </a:r>
          </a:p>
          <a:p>
            <a:pPr algn="just"/>
            <a:r>
              <a:rPr lang="en-US" sz="1600" dirty="0"/>
              <a:t>The overall accuracy of the random forest classification can be significantly improved by increasing the sample size</a:t>
            </a:r>
          </a:p>
          <a:p>
            <a:pPr algn="just"/>
            <a:r>
              <a:rPr lang="en-US" sz="1600" dirty="0"/>
              <a:t>Many of the questions contain blanks or null values which can be avoided by making every question in the survey mandatory to be answered</a:t>
            </a:r>
          </a:p>
        </p:txBody>
      </p:sp>
    </p:spTree>
    <p:extLst>
      <p:ext uri="{BB962C8B-B14F-4D97-AF65-F5344CB8AC3E}">
        <p14:creationId xmlns:p14="http://schemas.microsoft.com/office/powerpoint/2010/main" val="221837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le 1">
            <a:extLst>
              <a:ext uri="{FF2B5EF4-FFF2-40B4-BE49-F238E27FC236}">
                <a16:creationId xmlns:a16="http://schemas.microsoft.com/office/drawing/2014/main" id="{47E52913-4ACB-2345-A861-19071614C80F}"/>
              </a:ext>
            </a:extLst>
          </p:cNvPr>
          <p:cNvSpPr>
            <a:spLocks noGrp="1"/>
          </p:cNvSpPr>
          <p:nvPr>
            <p:ph type="title"/>
          </p:nvPr>
        </p:nvSpPr>
        <p:spPr>
          <a:xfrm>
            <a:off x="892325" y="1162939"/>
            <a:ext cx="4515598" cy="4532120"/>
          </a:xfrm>
        </p:spPr>
        <p:txBody>
          <a:bodyPr anchor="ctr">
            <a:normAutofit/>
          </a:bodyPr>
          <a:lstStyle/>
          <a:p>
            <a:r>
              <a:rPr lang="en-US" sz="3200" dirty="0">
                <a:solidFill>
                  <a:srgbClr val="2A1A00"/>
                </a:solidFill>
              </a:rPr>
              <a:t>BEST WAY FOR DCC TO USE THE SURVEY</a:t>
            </a: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94952064-0D76-C747-8AE4-D0B561A09210}"/>
              </a:ext>
            </a:extLst>
          </p:cNvPr>
          <p:cNvSpPr>
            <a:spLocks noGrp="1"/>
          </p:cNvSpPr>
          <p:nvPr>
            <p:ph idx="1"/>
          </p:nvPr>
        </p:nvSpPr>
        <p:spPr>
          <a:xfrm>
            <a:off x="6749271" y="1162940"/>
            <a:ext cx="4680729" cy="4566609"/>
          </a:xfrm>
        </p:spPr>
        <p:txBody>
          <a:bodyPr anchor="ctr">
            <a:normAutofit/>
          </a:bodyPr>
          <a:lstStyle/>
          <a:p>
            <a:pPr algn="just"/>
            <a:r>
              <a:rPr lang="en-US" sz="1600" dirty="0"/>
              <a:t>Every question on the survey can be made compulsory in order to avoid null/blank values under each column and optimize the analysis</a:t>
            </a:r>
          </a:p>
          <a:p>
            <a:pPr algn="just"/>
            <a:r>
              <a:rPr lang="en-US" sz="1600" dirty="0"/>
              <a:t>The survey questions can focus more on test scores, grades, experience with writing using computers, reading and understanding passages, acquiring the high school diploma and most importantly understanding of grammar, punctuation and spelling</a:t>
            </a:r>
          </a:p>
          <a:p>
            <a:pPr algn="just"/>
            <a:r>
              <a:rPr lang="en-US" sz="1600" dirty="0"/>
              <a:t>Eliminating questions which do not help in predicting student placement and increasing the sample size to improve model accuracy</a:t>
            </a:r>
          </a:p>
        </p:txBody>
      </p:sp>
    </p:spTree>
    <p:extLst>
      <p:ext uri="{BB962C8B-B14F-4D97-AF65-F5344CB8AC3E}">
        <p14:creationId xmlns:p14="http://schemas.microsoft.com/office/powerpoint/2010/main" val="19023709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3B3D315-2706-4149-873C-331EDFAFE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D04E398-086D-467C-B390-9F9079FA7A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F404BCA4-D86E-774E-8CB8-714B2F09B662}"/>
              </a:ext>
            </a:extLst>
          </p:cNvPr>
          <p:cNvSpPr>
            <a:spLocks noGrp="1"/>
          </p:cNvSpPr>
          <p:nvPr>
            <p:ph idx="1"/>
          </p:nvPr>
        </p:nvSpPr>
        <p:spPr>
          <a:xfrm>
            <a:off x="1863891" y="3031962"/>
            <a:ext cx="4964065" cy="3212592"/>
          </a:xfrm>
        </p:spPr>
        <p:txBody>
          <a:bodyPr>
            <a:normAutofit/>
          </a:bodyPr>
          <a:lstStyle/>
          <a:p>
            <a:pPr marL="0" indent="0">
              <a:buNone/>
            </a:pPr>
            <a:r>
              <a:rPr lang="en-US" sz="3200" dirty="0">
                <a:solidFill>
                  <a:schemeClr val="tx1">
                    <a:lumMod val="85000"/>
                    <a:lumOff val="15000"/>
                  </a:schemeClr>
                </a:solidFill>
              </a:rPr>
              <a:t>QUESTIONS?</a:t>
            </a:r>
          </a:p>
        </p:txBody>
      </p:sp>
      <p:sp>
        <p:nvSpPr>
          <p:cNvPr id="14" name="Freeform 6">
            <a:extLst>
              <a:ext uri="{FF2B5EF4-FFF2-40B4-BE49-F238E27FC236}">
                <a16:creationId xmlns:a16="http://schemas.microsoft.com/office/drawing/2014/main" id="{20E344BB-E23E-4198-B2C7-8E752C6A95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90140" y="61344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pic>
        <p:nvPicPr>
          <p:cNvPr id="7" name="Graphic 6" descr="Questions">
            <a:extLst>
              <a:ext uri="{FF2B5EF4-FFF2-40B4-BE49-F238E27FC236}">
                <a16:creationId xmlns:a16="http://schemas.microsoft.com/office/drawing/2014/main" id="{39E232E6-0076-4438-9674-BEBA003CE57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99261" y="1619392"/>
            <a:ext cx="3217333" cy="3217333"/>
          </a:xfrm>
          <a:prstGeom prst="rect">
            <a:avLst/>
          </a:prstGeom>
        </p:spPr>
      </p:pic>
    </p:spTree>
    <p:extLst>
      <p:ext uri="{BB962C8B-B14F-4D97-AF65-F5344CB8AC3E}">
        <p14:creationId xmlns:p14="http://schemas.microsoft.com/office/powerpoint/2010/main" val="4124490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5142D-2B55-114F-89F4-24020FCCCDCF}"/>
              </a:ext>
            </a:extLst>
          </p:cNvPr>
          <p:cNvSpPr>
            <a:spLocks noGrp="1"/>
          </p:cNvSpPr>
          <p:nvPr>
            <p:ph type="title"/>
          </p:nvPr>
        </p:nvSpPr>
        <p:spPr>
          <a:xfrm>
            <a:off x="5195727" y="382385"/>
            <a:ext cx="6335338" cy="1492132"/>
          </a:xfrm>
        </p:spPr>
        <p:txBody>
          <a:bodyPr>
            <a:normAutofit/>
          </a:bodyPr>
          <a:lstStyle/>
          <a:p>
            <a:r>
              <a:rPr lang="en-US" sz="3200" dirty="0"/>
              <a:t>FEEDBACK ON THE SURVEY</a:t>
            </a:r>
          </a:p>
        </p:txBody>
      </p:sp>
      <p:pic>
        <p:nvPicPr>
          <p:cNvPr id="5" name="Picture 4">
            <a:extLst>
              <a:ext uri="{FF2B5EF4-FFF2-40B4-BE49-F238E27FC236}">
                <a16:creationId xmlns:a16="http://schemas.microsoft.com/office/drawing/2014/main" id="{5236CA15-FD0C-4D6E-85CF-096C1E4AB5E0}"/>
              </a:ext>
            </a:extLst>
          </p:cNvPr>
          <p:cNvPicPr>
            <a:picLocks noChangeAspect="1"/>
          </p:cNvPicPr>
          <p:nvPr/>
        </p:nvPicPr>
        <p:blipFill rotWithShape="1">
          <a:blip r:embed="rId2"/>
          <a:srcRect l="62826" r="492" b="1"/>
          <a:stretch/>
        </p:blipFill>
        <p:spPr>
          <a:xfrm>
            <a:off x="688434" y="-9525"/>
            <a:ext cx="4129822" cy="6867525"/>
          </a:xfrm>
          <a:prstGeom prst="rect">
            <a:avLst/>
          </a:prstGeom>
        </p:spPr>
      </p:pic>
      <p:sp>
        <p:nvSpPr>
          <p:cNvPr id="9" name="Freeform 6">
            <a:extLst>
              <a:ext uri="{FF2B5EF4-FFF2-40B4-BE49-F238E27FC236}">
                <a16:creationId xmlns:a16="http://schemas.microsoft.com/office/drawing/2014/main" id="{5402222E-F041-43A0-81BC-1B3F2EF765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3" name="Content Placeholder 2">
            <a:extLst>
              <a:ext uri="{FF2B5EF4-FFF2-40B4-BE49-F238E27FC236}">
                <a16:creationId xmlns:a16="http://schemas.microsoft.com/office/drawing/2014/main" id="{2B0687EC-D661-9740-8755-E481CC332624}"/>
              </a:ext>
            </a:extLst>
          </p:cNvPr>
          <p:cNvSpPr>
            <a:spLocks noGrp="1"/>
          </p:cNvSpPr>
          <p:nvPr>
            <p:ph idx="1"/>
          </p:nvPr>
        </p:nvSpPr>
        <p:spPr>
          <a:xfrm>
            <a:off x="5195727" y="1874517"/>
            <a:ext cx="6335338" cy="4189614"/>
          </a:xfrm>
        </p:spPr>
        <p:txBody>
          <a:bodyPr>
            <a:noAutofit/>
          </a:bodyPr>
          <a:lstStyle/>
          <a:p>
            <a:pPr marL="0" indent="0" algn="just">
              <a:buNone/>
            </a:pPr>
            <a:r>
              <a:rPr lang="en-US" sz="1600" dirty="0"/>
              <a:t>Pros: </a:t>
            </a:r>
          </a:p>
          <a:p>
            <a:pPr algn="just"/>
            <a:r>
              <a:rPr lang="en-US" sz="1600" dirty="0"/>
              <a:t>Extremely comprehensive/descriptive survey which gauges every student’s ability to read and write English</a:t>
            </a:r>
          </a:p>
          <a:p>
            <a:pPr algn="just"/>
            <a:r>
              <a:rPr lang="en-US" sz="1600" dirty="0"/>
              <a:t>The survey data is easily visualizable since every column contains categorical data and number of students in every class can be represented based on the count of each category for every column</a:t>
            </a:r>
          </a:p>
          <a:p>
            <a:pPr marL="0" indent="0" algn="just">
              <a:buNone/>
            </a:pPr>
            <a:r>
              <a:rPr lang="en-US" sz="1600" dirty="0"/>
              <a:t>Cons:</a:t>
            </a:r>
          </a:p>
          <a:p>
            <a:pPr algn="just"/>
            <a:r>
              <a:rPr lang="en-US" sz="1600" dirty="0"/>
              <a:t>The sample size for the class ENGL 110 is extremely low, 48 out of 1000 student sample size to be more precise. This causes data imbalance when predicting student placement using machine learning classification algorithms like Random Forest</a:t>
            </a:r>
          </a:p>
          <a:p>
            <a:pPr algn="just"/>
            <a:r>
              <a:rPr lang="en-US" sz="1600" dirty="0"/>
              <a:t>The number of survey questions is quite large. There are a few questions on the survey which can be dropped and do not contribute to accurately predicting student placement</a:t>
            </a:r>
          </a:p>
          <a:p>
            <a:pPr algn="just"/>
            <a:endParaRPr lang="en-US" sz="1600" dirty="0"/>
          </a:p>
        </p:txBody>
      </p:sp>
      <p:sp>
        <p:nvSpPr>
          <p:cNvPr id="11" name="Rectangle 10">
            <a:extLst>
              <a:ext uri="{FF2B5EF4-FFF2-40B4-BE49-F238E27FC236}">
                <a16:creationId xmlns:a16="http://schemas.microsoft.com/office/drawing/2014/main" id="{B80D28A2-8EA4-4EF0-9056-3BDAA7290F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529033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le 1">
            <a:extLst>
              <a:ext uri="{FF2B5EF4-FFF2-40B4-BE49-F238E27FC236}">
                <a16:creationId xmlns:a16="http://schemas.microsoft.com/office/drawing/2014/main" id="{F77CAFAC-39FB-834C-90E7-C7BB09334B3F}"/>
              </a:ext>
            </a:extLst>
          </p:cNvPr>
          <p:cNvSpPr>
            <a:spLocks noGrp="1"/>
          </p:cNvSpPr>
          <p:nvPr>
            <p:ph type="title"/>
          </p:nvPr>
        </p:nvSpPr>
        <p:spPr>
          <a:xfrm>
            <a:off x="931933" y="1162940"/>
            <a:ext cx="4515598" cy="4532120"/>
          </a:xfrm>
        </p:spPr>
        <p:txBody>
          <a:bodyPr anchor="ctr">
            <a:normAutofit/>
          </a:bodyPr>
          <a:lstStyle/>
          <a:p>
            <a:r>
              <a:rPr lang="en-US" sz="3200" dirty="0">
                <a:solidFill>
                  <a:srgbClr val="2A1A00"/>
                </a:solidFill>
              </a:rPr>
              <a:t>DATA CLEANING</a:t>
            </a: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33219488-D726-394E-8F13-B729F70CA6C9}"/>
              </a:ext>
            </a:extLst>
          </p:cNvPr>
          <p:cNvSpPr>
            <a:spLocks noGrp="1"/>
          </p:cNvSpPr>
          <p:nvPr>
            <p:ph idx="1"/>
          </p:nvPr>
        </p:nvSpPr>
        <p:spPr>
          <a:xfrm>
            <a:off x="6749271" y="1128451"/>
            <a:ext cx="4680729" cy="4566609"/>
          </a:xfrm>
        </p:spPr>
        <p:txBody>
          <a:bodyPr anchor="ctr">
            <a:noAutofit/>
          </a:bodyPr>
          <a:lstStyle/>
          <a:p>
            <a:pPr algn="just"/>
            <a:r>
              <a:rPr lang="en-US" sz="1600" dirty="0"/>
              <a:t>Data cleaning is an important step before performing any kind of predictive analysis on a given data set</a:t>
            </a:r>
          </a:p>
          <a:p>
            <a:pPr algn="just"/>
            <a:r>
              <a:rPr lang="en-US" sz="1600" dirty="0"/>
              <a:t>Used python to load the data set into a data frame and start the cleaning process</a:t>
            </a:r>
          </a:p>
          <a:p>
            <a:pPr algn="just"/>
            <a:r>
              <a:rPr lang="en-US" sz="1600" dirty="0"/>
              <a:t>Removed all the unnecessary null values (</a:t>
            </a:r>
            <a:r>
              <a:rPr lang="en-US" sz="1600" dirty="0" err="1"/>
              <a:t>NaN</a:t>
            </a:r>
            <a:r>
              <a:rPr lang="en-US" sz="1600" dirty="0"/>
              <a:t>)  from the data set</a:t>
            </a:r>
          </a:p>
          <a:p>
            <a:pPr algn="just"/>
            <a:r>
              <a:rPr lang="en-US" sz="1600" dirty="0"/>
              <a:t>Removed all columns where the null value percentage was more than 10% of the entire sample size</a:t>
            </a:r>
          </a:p>
          <a:p>
            <a:pPr algn="just"/>
            <a:r>
              <a:rPr lang="en-US" sz="1600" dirty="0"/>
              <a:t>The cleaning process consisted of 3 main steps:</a:t>
            </a:r>
          </a:p>
          <a:p>
            <a:pPr algn="just">
              <a:buFontTx/>
              <a:buChar char="-"/>
            </a:pPr>
            <a:r>
              <a:rPr lang="en-US" sz="1600" dirty="0"/>
              <a:t>Used the python pandas ‘pd’ and </a:t>
            </a:r>
            <a:r>
              <a:rPr lang="en-US" sz="1600" dirty="0" err="1"/>
              <a:t>numpy</a:t>
            </a:r>
            <a:r>
              <a:rPr lang="en-US" sz="1600" dirty="0"/>
              <a:t> ‘np’ libraries to handle null and missing values</a:t>
            </a:r>
          </a:p>
          <a:p>
            <a:pPr algn="just">
              <a:buFontTx/>
              <a:buChar char="-"/>
            </a:pPr>
            <a:r>
              <a:rPr lang="en-US" sz="1600" dirty="0"/>
              <a:t>Used the </a:t>
            </a:r>
            <a:r>
              <a:rPr lang="en-US" sz="1600" dirty="0" err="1"/>
              <a:t>df.isnull</a:t>
            </a:r>
            <a:r>
              <a:rPr lang="en-US" sz="1600" dirty="0"/>
              <a:t>().sum() and describe() functions to display the null value count of each column</a:t>
            </a:r>
          </a:p>
          <a:p>
            <a:pPr algn="just">
              <a:buFontTx/>
              <a:buChar char="-"/>
            </a:pPr>
            <a:r>
              <a:rPr lang="en-US" sz="1600" dirty="0"/>
              <a:t>The two survey questions namely 'When did you earn your GED/</a:t>
            </a:r>
            <a:r>
              <a:rPr lang="en-US" sz="1600" dirty="0" err="1"/>
              <a:t>HiSET</a:t>
            </a:r>
            <a:r>
              <a:rPr lang="en-US" sz="1600" dirty="0"/>
              <a:t>?’ and 'Which best describes your experience earning your GED/</a:t>
            </a:r>
            <a:r>
              <a:rPr lang="en-US" sz="1600" dirty="0" err="1"/>
              <a:t>HiSET</a:t>
            </a:r>
            <a:r>
              <a:rPr lang="en-US" sz="1600" dirty="0"/>
              <a:t>?’ had over 970 null values and had to be dropped</a:t>
            </a:r>
          </a:p>
        </p:txBody>
      </p:sp>
    </p:spTree>
    <p:extLst>
      <p:ext uri="{BB962C8B-B14F-4D97-AF65-F5344CB8AC3E}">
        <p14:creationId xmlns:p14="http://schemas.microsoft.com/office/powerpoint/2010/main" val="2952284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F0F283-C8B6-4598-89C9-C404C98A57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E473B0C0-761B-443F-97A0-9D6E01FBB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2"/>
            <a:ext cx="6300250" cy="6858002"/>
          </a:xfrm>
          <a:custGeom>
            <a:avLst/>
            <a:gdLst>
              <a:gd name="connsiteX0" fmla="*/ 0 w 6300250"/>
              <a:gd name="connsiteY0" fmla="*/ 0 h 6858002"/>
              <a:gd name="connsiteX1" fmla="*/ 3149600 w 6300250"/>
              <a:gd name="connsiteY1" fmla="*/ 0 h 6858002"/>
              <a:gd name="connsiteX2" fmla="*/ 3149600 w 6300250"/>
              <a:gd name="connsiteY2" fmla="*/ 2 h 6858002"/>
              <a:gd name="connsiteX3" fmla="*/ 6110455 w 6300250"/>
              <a:gd name="connsiteY3" fmla="*/ 2 h 6858002"/>
              <a:gd name="connsiteX4" fmla="*/ 6115495 w 6300250"/>
              <a:gd name="connsiteY4" fmla="*/ 66677 h 6858002"/>
              <a:gd name="connsiteX5" fmla="*/ 6123892 w 6300250"/>
              <a:gd name="connsiteY5" fmla="*/ 122239 h 6858002"/>
              <a:gd name="connsiteX6" fmla="*/ 6133970 w 6300250"/>
              <a:gd name="connsiteY6" fmla="*/ 174627 h 6858002"/>
              <a:gd name="connsiteX7" fmla="*/ 6150766 w 6300250"/>
              <a:gd name="connsiteY7" fmla="*/ 217489 h 6858002"/>
              <a:gd name="connsiteX8" fmla="*/ 6167562 w 6300250"/>
              <a:gd name="connsiteY8" fmla="*/ 260352 h 6858002"/>
              <a:gd name="connsiteX9" fmla="*/ 6187717 w 6300250"/>
              <a:gd name="connsiteY9" fmla="*/ 296864 h 6858002"/>
              <a:gd name="connsiteX10" fmla="*/ 6207872 w 6300250"/>
              <a:gd name="connsiteY10" fmla="*/ 334964 h 6858002"/>
              <a:gd name="connsiteX11" fmla="*/ 6226348 w 6300250"/>
              <a:gd name="connsiteY11" fmla="*/ 369889 h 6858002"/>
              <a:gd name="connsiteX12" fmla="*/ 6244823 w 6300250"/>
              <a:gd name="connsiteY12" fmla="*/ 409577 h 6858002"/>
              <a:gd name="connsiteX13" fmla="*/ 6261619 w 6300250"/>
              <a:gd name="connsiteY13" fmla="*/ 450852 h 6858002"/>
              <a:gd name="connsiteX14" fmla="*/ 6276736 w 6300250"/>
              <a:gd name="connsiteY14" fmla="*/ 496889 h 6858002"/>
              <a:gd name="connsiteX15" fmla="*/ 6288493 w 6300250"/>
              <a:gd name="connsiteY15" fmla="*/ 546102 h 6858002"/>
              <a:gd name="connsiteX16" fmla="*/ 6296891 w 6300250"/>
              <a:gd name="connsiteY16" fmla="*/ 606427 h 6858002"/>
              <a:gd name="connsiteX17" fmla="*/ 6300250 w 6300250"/>
              <a:gd name="connsiteY17" fmla="*/ 673102 h 6858002"/>
              <a:gd name="connsiteX18" fmla="*/ 6296891 w 6300250"/>
              <a:gd name="connsiteY18" fmla="*/ 744539 h 6858002"/>
              <a:gd name="connsiteX19" fmla="*/ 6288493 w 6300250"/>
              <a:gd name="connsiteY19" fmla="*/ 801689 h 6858002"/>
              <a:gd name="connsiteX20" fmla="*/ 6276736 w 6300250"/>
              <a:gd name="connsiteY20" fmla="*/ 854077 h 6858002"/>
              <a:gd name="connsiteX21" fmla="*/ 6261619 w 6300250"/>
              <a:gd name="connsiteY21" fmla="*/ 901702 h 6858002"/>
              <a:gd name="connsiteX22" fmla="*/ 6244823 w 6300250"/>
              <a:gd name="connsiteY22" fmla="*/ 942977 h 6858002"/>
              <a:gd name="connsiteX23" fmla="*/ 6224668 w 6300250"/>
              <a:gd name="connsiteY23" fmla="*/ 981077 h 6858002"/>
              <a:gd name="connsiteX24" fmla="*/ 6204513 w 6300250"/>
              <a:gd name="connsiteY24" fmla="*/ 1017589 h 6858002"/>
              <a:gd name="connsiteX25" fmla="*/ 6184358 w 6300250"/>
              <a:gd name="connsiteY25" fmla="*/ 1055689 h 6858002"/>
              <a:gd name="connsiteX26" fmla="*/ 6165882 w 6300250"/>
              <a:gd name="connsiteY26" fmla="*/ 1095377 h 6858002"/>
              <a:gd name="connsiteX27" fmla="*/ 6147406 w 6300250"/>
              <a:gd name="connsiteY27" fmla="*/ 1136652 h 6858002"/>
              <a:gd name="connsiteX28" fmla="*/ 6132291 w 6300250"/>
              <a:gd name="connsiteY28" fmla="*/ 1182689 h 6858002"/>
              <a:gd name="connsiteX29" fmla="*/ 6122213 w 6300250"/>
              <a:gd name="connsiteY29" fmla="*/ 1235077 h 6858002"/>
              <a:gd name="connsiteX30" fmla="*/ 6112135 w 6300250"/>
              <a:gd name="connsiteY30" fmla="*/ 1295402 h 6858002"/>
              <a:gd name="connsiteX31" fmla="*/ 6110455 w 6300250"/>
              <a:gd name="connsiteY31" fmla="*/ 1363664 h 6858002"/>
              <a:gd name="connsiteX32" fmla="*/ 6112135 w 6300250"/>
              <a:gd name="connsiteY32" fmla="*/ 1431927 h 6858002"/>
              <a:gd name="connsiteX33" fmla="*/ 6122213 w 6300250"/>
              <a:gd name="connsiteY33" fmla="*/ 1492252 h 6858002"/>
              <a:gd name="connsiteX34" fmla="*/ 6132291 w 6300250"/>
              <a:gd name="connsiteY34" fmla="*/ 1544639 h 6858002"/>
              <a:gd name="connsiteX35" fmla="*/ 6147406 w 6300250"/>
              <a:gd name="connsiteY35" fmla="*/ 1589089 h 6858002"/>
              <a:gd name="connsiteX36" fmla="*/ 6165882 w 6300250"/>
              <a:gd name="connsiteY36" fmla="*/ 1631952 h 6858002"/>
              <a:gd name="connsiteX37" fmla="*/ 6184358 w 6300250"/>
              <a:gd name="connsiteY37" fmla="*/ 1671639 h 6858002"/>
              <a:gd name="connsiteX38" fmla="*/ 6204513 w 6300250"/>
              <a:gd name="connsiteY38" fmla="*/ 1708152 h 6858002"/>
              <a:gd name="connsiteX39" fmla="*/ 6224668 w 6300250"/>
              <a:gd name="connsiteY39" fmla="*/ 1743077 h 6858002"/>
              <a:gd name="connsiteX40" fmla="*/ 6244823 w 6300250"/>
              <a:gd name="connsiteY40" fmla="*/ 1782764 h 6858002"/>
              <a:gd name="connsiteX41" fmla="*/ 6261619 w 6300250"/>
              <a:gd name="connsiteY41" fmla="*/ 1824039 h 6858002"/>
              <a:gd name="connsiteX42" fmla="*/ 6276736 w 6300250"/>
              <a:gd name="connsiteY42" fmla="*/ 1870077 h 6858002"/>
              <a:gd name="connsiteX43" fmla="*/ 6288493 w 6300250"/>
              <a:gd name="connsiteY43" fmla="*/ 1922464 h 6858002"/>
              <a:gd name="connsiteX44" fmla="*/ 6296891 w 6300250"/>
              <a:gd name="connsiteY44" fmla="*/ 1982789 h 6858002"/>
              <a:gd name="connsiteX45" fmla="*/ 6300250 w 6300250"/>
              <a:gd name="connsiteY45" fmla="*/ 2051052 h 6858002"/>
              <a:gd name="connsiteX46" fmla="*/ 6296891 w 6300250"/>
              <a:gd name="connsiteY46" fmla="*/ 2119314 h 6858002"/>
              <a:gd name="connsiteX47" fmla="*/ 6288493 w 6300250"/>
              <a:gd name="connsiteY47" fmla="*/ 2179639 h 6858002"/>
              <a:gd name="connsiteX48" fmla="*/ 6276736 w 6300250"/>
              <a:gd name="connsiteY48" fmla="*/ 2232027 h 6858002"/>
              <a:gd name="connsiteX49" fmla="*/ 6261619 w 6300250"/>
              <a:gd name="connsiteY49" fmla="*/ 2278064 h 6858002"/>
              <a:gd name="connsiteX50" fmla="*/ 6244823 w 6300250"/>
              <a:gd name="connsiteY50" fmla="*/ 2319339 h 6858002"/>
              <a:gd name="connsiteX51" fmla="*/ 6224668 w 6300250"/>
              <a:gd name="connsiteY51" fmla="*/ 2359027 h 6858002"/>
              <a:gd name="connsiteX52" fmla="*/ 6204513 w 6300250"/>
              <a:gd name="connsiteY52" fmla="*/ 2395539 h 6858002"/>
              <a:gd name="connsiteX53" fmla="*/ 6184358 w 6300250"/>
              <a:gd name="connsiteY53" fmla="*/ 2433639 h 6858002"/>
              <a:gd name="connsiteX54" fmla="*/ 6165882 w 6300250"/>
              <a:gd name="connsiteY54" fmla="*/ 2471739 h 6858002"/>
              <a:gd name="connsiteX55" fmla="*/ 6147406 w 6300250"/>
              <a:gd name="connsiteY55" fmla="*/ 2513014 h 6858002"/>
              <a:gd name="connsiteX56" fmla="*/ 6132291 w 6300250"/>
              <a:gd name="connsiteY56" fmla="*/ 2560639 h 6858002"/>
              <a:gd name="connsiteX57" fmla="*/ 6122213 w 6300250"/>
              <a:gd name="connsiteY57" fmla="*/ 2613027 h 6858002"/>
              <a:gd name="connsiteX58" fmla="*/ 6112135 w 6300250"/>
              <a:gd name="connsiteY58" fmla="*/ 2671764 h 6858002"/>
              <a:gd name="connsiteX59" fmla="*/ 6110455 w 6300250"/>
              <a:gd name="connsiteY59" fmla="*/ 2741614 h 6858002"/>
              <a:gd name="connsiteX60" fmla="*/ 6112135 w 6300250"/>
              <a:gd name="connsiteY60" fmla="*/ 2809877 h 6858002"/>
              <a:gd name="connsiteX61" fmla="*/ 6122213 w 6300250"/>
              <a:gd name="connsiteY61" fmla="*/ 2868614 h 6858002"/>
              <a:gd name="connsiteX62" fmla="*/ 6132291 w 6300250"/>
              <a:gd name="connsiteY62" fmla="*/ 2922589 h 6858002"/>
              <a:gd name="connsiteX63" fmla="*/ 6147406 w 6300250"/>
              <a:gd name="connsiteY63" fmla="*/ 2967039 h 6858002"/>
              <a:gd name="connsiteX64" fmla="*/ 6165882 w 6300250"/>
              <a:gd name="connsiteY64" fmla="*/ 3009902 h 6858002"/>
              <a:gd name="connsiteX65" fmla="*/ 6184358 w 6300250"/>
              <a:gd name="connsiteY65" fmla="*/ 3046414 h 6858002"/>
              <a:gd name="connsiteX66" fmla="*/ 6204513 w 6300250"/>
              <a:gd name="connsiteY66" fmla="*/ 3084514 h 6858002"/>
              <a:gd name="connsiteX67" fmla="*/ 6224668 w 6300250"/>
              <a:gd name="connsiteY67" fmla="*/ 3121027 h 6858002"/>
              <a:gd name="connsiteX68" fmla="*/ 6244823 w 6300250"/>
              <a:gd name="connsiteY68" fmla="*/ 3160714 h 6858002"/>
              <a:gd name="connsiteX69" fmla="*/ 6261619 w 6300250"/>
              <a:gd name="connsiteY69" fmla="*/ 3201989 h 6858002"/>
              <a:gd name="connsiteX70" fmla="*/ 6276736 w 6300250"/>
              <a:gd name="connsiteY70" fmla="*/ 3248027 h 6858002"/>
              <a:gd name="connsiteX71" fmla="*/ 6288493 w 6300250"/>
              <a:gd name="connsiteY71" fmla="*/ 3300414 h 6858002"/>
              <a:gd name="connsiteX72" fmla="*/ 6296891 w 6300250"/>
              <a:gd name="connsiteY72" fmla="*/ 3360739 h 6858002"/>
              <a:gd name="connsiteX73" fmla="*/ 6300250 w 6300250"/>
              <a:gd name="connsiteY73" fmla="*/ 3427414 h 6858002"/>
              <a:gd name="connsiteX74" fmla="*/ 6296891 w 6300250"/>
              <a:gd name="connsiteY74" fmla="*/ 3497264 h 6858002"/>
              <a:gd name="connsiteX75" fmla="*/ 6288493 w 6300250"/>
              <a:gd name="connsiteY75" fmla="*/ 3557589 h 6858002"/>
              <a:gd name="connsiteX76" fmla="*/ 6276736 w 6300250"/>
              <a:gd name="connsiteY76" fmla="*/ 3609977 h 6858002"/>
              <a:gd name="connsiteX77" fmla="*/ 6261619 w 6300250"/>
              <a:gd name="connsiteY77" fmla="*/ 3656014 h 6858002"/>
              <a:gd name="connsiteX78" fmla="*/ 6244823 w 6300250"/>
              <a:gd name="connsiteY78" fmla="*/ 3697289 h 6858002"/>
              <a:gd name="connsiteX79" fmla="*/ 6224668 w 6300250"/>
              <a:gd name="connsiteY79" fmla="*/ 3736977 h 6858002"/>
              <a:gd name="connsiteX80" fmla="*/ 6184358 w 6300250"/>
              <a:gd name="connsiteY80" fmla="*/ 3811589 h 6858002"/>
              <a:gd name="connsiteX81" fmla="*/ 6165882 w 6300250"/>
              <a:gd name="connsiteY81" fmla="*/ 3848102 h 6858002"/>
              <a:gd name="connsiteX82" fmla="*/ 6147406 w 6300250"/>
              <a:gd name="connsiteY82" fmla="*/ 3890964 h 6858002"/>
              <a:gd name="connsiteX83" fmla="*/ 6132291 w 6300250"/>
              <a:gd name="connsiteY83" fmla="*/ 3935414 h 6858002"/>
              <a:gd name="connsiteX84" fmla="*/ 6122213 w 6300250"/>
              <a:gd name="connsiteY84" fmla="*/ 3987802 h 6858002"/>
              <a:gd name="connsiteX85" fmla="*/ 6112135 w 6300250"/>
              <a:gd name="connsiteY85" fmla="*/ 4048127 h 6858002"/>
              <a:gd name="connsiteX86" fmla="*/ 6110455 w 6300250"/>
              <a:gd name="connsiteY86" fmla="*/ 4116389 h 6858002"/>
              <a:gd name="connsiteX87" fmla="*/ 6112135 w 6300250"/>
              <a:gd name="connsiteY87" fmla="*/ 4186239 h 6858002"/>
              <a:gd name="connsiteX88" fmla="*/ 6122213 w 6300250"/>
              <a:gd name="connsiteY88" fmla="*/ 4244977 h 6858002"/>
              <a:gd name="connsiteX89" fmla="*/ 6132291 w 6300250"/>
              <a:gd name="connsiteY89" fmla="*/ 4297364 h 6858002"/>
              <a:gd name="connsiteX90" fmla="*/ 6147406 w 6300250"/>
              <a:gd name="connsiteY90" fmla="*/ 4343402 h 6858002"/>
              <a:gd name="connsiteX91" fmla="*/ 6165882 w 6300250"/>
              <a:gd name="connsiteY91" fmla="*/ 4386264 h 6858002"/>
              <a:gd name="connsiteX92" fmla="*/ 6184358 w 6300250"/>
              <a:gd name="connsiteY92" fmla="*/ 4424364 h 6858002"/>
              <a:gd name="connsiteX93" fmla="*/ 6224668 w 6300250"/>
              <a:gd name="connsiteY93" fmla="*/ 4498977 h 6858002"/>
              <a:gd name="connsiteX94" fmla="*/ 6244823 w 6300250"/>
              <a:gd name="connsiteY94" fmla="*/ 4537077 h 6858002"/>
              <a:gd name="connsiteX95" fmla="*/ 6261619 w 6300250"/>
              <a:gd name="connsiteY95" fmla="*/ 4579939 h 6858002"/>
              <a:gd name="connsiteX96" fmla="*/ 6276736 w 6300250"/>
              <a:gd name="connsiteY96" fmla="*/ 4625977 h 6858002"/>
              <a:gd name="connsiteX97" fmla="*/ 6288493 w 6300250"/>
              <a:gd name="connsiteY97" fmla="*/ 4678364 h 6858002"/>
              <a:gd name="connsiteX98" fmla="*/ 6296891 w 6300250"/>
              <a:gd name="connsiteY98" fmla="*/ 4738689 h 6858002"/>
              <a:gd name="connsiteX99" fmla="*/ 6300250 w 6300250"/>
              <a:gd name="connsiteY99" fmla="*/ 4806952 h 6858002"/>
              <a:gd name="connsiteX100" fmla="*/ 6296891 w 6300250"/>
              <a:gd name="connsiteY100" fmla="*/ 4875214 h 6858002"/>
              <a:gd name="connsiteX101" fmla="*/ 6288493 w 6300250"/>
              <a:gd name="connsiteY101" fmla="*/ 4935539 h 6858002"/>
              <a:gd name="connsiteX102" fmla="*/ 6276736 w 6300250"/>
              <a:gd name="connsiteY102" fmla="*/ 4987927 h 6858002"/>
              <a:gd name="connsiteX103" fmla="*/ 6261619 w 6300250"/>
              <a:gd name="connsiteY103" fmla="*/ 5033964 h 6858002"/>
              <a:gd name="connsiteX104" fmla="*/ 6244823 w 6300250"/>
              <a:gd name="connsiteY104" fmla="*/ 5075239 h 6858002"/>
              <a:gd name="connsiteX105" fmla="*/ 6224668 w 6300250"/>
              <a:gd name="connsiteY105" fmla="*/ 5114927 h 6858002"/>
              <a:gd name="connsiteX106" fmla="*/ 6204513 w 6300250"/>
              <a:gd name="connsiteY106" fmla="*/ 5149852 h 6858002"/>
              <a:gd name="connsiteX107" fmla="*/ 6184358 w 6300250"/>
              <a:gd name="connsiteY107" fmla="*/ 5186364 h 6858002"/>
              <a:gd name="connsiteX108" fmla="*/ 6165882 w 6300250"/>
              <a:gd name="connsiteY108" fmla="*/ 5226052 h 6858002"/>
              <a:gd name="connsiteX109" fmla="*/ 6147406 w 6300250"/>
              <a:gd name="connsiteY109" fmla="*/ 5268914 h 6858002"/>
              <a:gd name="connsiteX110" fmla="*/ 6132291 w 6300250"/>
              <a:gd name="connsiteY110" fmla="*/ 5313364 h 6858002"/>
              <a:gd name="connsiteX111" fmla="*/ 6122213 w 6300250"/>
              <a:gd name="connsiteY111" fmla="*/ 5365752 h 6858002"/>
              <a:gd name="connsiteX112" fmla="*/ 6112135 w 6300250"/>
              <a:gd name="connsiteY112" fmla="*/ 5426077 h 6858002"/>
              <a:gd name="connsiteX113" fmla="*/ 6110455 w 6300250"/>
              <a:gd name="connsiteY113" fmla="*/ 5494339 h 6858002"/>
              <a:gd name="connsiteX114" fmla="*/ 6112135 w 6300250"/>
              <a:gd name="connsiteY114" fmla="*/ 5562602 h 6858002"/>
              <a:gd name="connsiteX115" fmla="*/ 6122213 w 6300250"/>
              <a:gd name="connsiteY115" fmla="*/ 5622927 h 6858002"/>
              <a:gd name="connsiteX116" fmla="*/ 6132291 w 6300250"/>
              <a:gd name="connsiteY116" fmla="*/ 5675314 h 6858002"/>
              <a:gd name="connsiteX117" fmla="*/ 6147406 w 6300250"/>
              <a:gd name="connsiteY117" fmla="*/ 5721352 h 6858002"/>
              <a:gd name="connsiteX118" fmla="*/ 6165882 w 6300250"/>
              <a:gd name="connsiteY118" fmla="*/ 5762627 h 6858002"/>
              <a:gd name="connsiteX119" fmla="*/ 6184358 w 6300250"/>
              <a:gd name="connsiteY119" fmla="*/ 5802314 h 6858002"/>
              <a:gd name="connsiteX120" fmla="*/ 6204513 w 6300250"/>
              <a:gd name="connsiteY120" fmla="*/ 5840414 h 6858002"/>
              <a:gd name="connsiteX121" fmla="*/ 6224668 w 6300250"/>
              <a:gd name="connsiteY121" fmla="*/ 5876927 h 6858002"/>
              <a:gd name="connsiteX122" fmla="*/ 6244823 w 6300250"/>
              <a:gd name="connsiteY122" fmla="*/ 5915027 h 6858002"/>
              <a:gd name="connsiteX123" fmla="*/ 6261619 w 6300250"/>
              <a:gd name="connsiteY123" fmla="*/ 5956302 h 6858002"/>
              <a:gd name="connsiteX124" fmla="*/ 6276736 w 6300250"/>
              <a:gd name="connsiteY124" fmla="*/ 6003927 h 6858002"/>
              <a:gd name="connsiteX125" fmla="*/ 6288493 w 6300250"/>
              <a:gd name="connsiteY125" fmla="*/ 6056314 h 6858002"/>
              <a:gd name="connsiteX126" fmla="*/ 6296891 w 6300250"/>
              <a:gd name="connsiteY126" fmla="*/ 6113464 h 6858002"/>
              <a:gd name="connsiteX127" fmla="*/ 6300250 w 6300250"/>
              <a:gd name="connsiteY127" fmla="*/ 6183314 h 6858002"/>
              <a:gd name="connsiteX128" fmla="*/ 6296891 w 6300250"/>
              <a:gd name="connsiteY128" fmla="*/ 6251577 h 6858002"/>
              <a:gd name="connsiteX129" fmla="*/ 6288493 w 6300250"/>
              <a:gd name="connsiteY129" fmla="*/ 6311902 h 6858002"/>
              <a:gd name="connsiteX130" fmla="*/ 6276736 w 6300250"/>
              <a:gd name="connsiteY130" fmla="*/ 6361114 h 6858002"/>
              <a:gd name="connsiteX131" fmla="*/ 6261619 w 6300250"/>
              <a:gd name="connsiteY131" fmla="*/ 6407152 h 6858002"/>
              <a:gd name="connsiteX132" fmla="*/ 6244823 w 6300250"/>
              <a:gd name="connsiteY132" fmla="*/ 6448427 h 6858002"/>
              <a:gd name="connsiteX133" fmla="*/ 6226348 w 6300250"/>
              <a:gd name="connsiteY133" fmla="*/ 6488114 h 6858002"/>
              <a:gd name="connsiteX134" fmla="*/ 6207872 w 6300250"/>
              <a:gd name="connsiteY134" fmla="*/ 6523039 h 6858002"/>
              <a:gd name="connsiteX135" fmla="*/ 6187717 w 6300250"/>
              <a:gd name="connsiteY135" fmla="*/ 6561139 h 6858002"/>
              <a:gd name="connsiteX136" fmla="*/ 6167562 w 6300250"/>
              <a:gd name="connsiteY136" fmla="*/ 6597652 h 6858002"/>
              <a:gd name="connsiteX137" fmla="*/ 6150766 w 6300250"/>
              <a:gd name="connsiteY137" fmla="*/ 6640514 h 6858002"/>
              <a:gd name="connsiteX138" fmla="*/ 6133970 w 6300250"/>
              <a:gd name="connsiteY138" fmla="*/ 6683377 h 6858002"/>
              <a:gd name="connsiteX139" fmla="*/ 6123892 w 6300250"/>
              <a:gd name="connsiteY139" fmla="*/ 6735764 h 6858002"/>
              <a:gd name="connsiteX140" fmla="*/ 6115495 w 6300250"/>
              <a:gd name="connsiteY140" fmla="*/ 6791327 h 6858002"/>
              <a:gd name="connsiteX141" fmla="*/ 6110455 w 6300250"/>
              <a:gd name="connsiteY141" fmla="*/ 6858002 h 6858002"/>
              <a:gd name="connsiteX142" fmla="*/ 3149600 w 6300250"/>
              <a:gd name="connsiteY142" fmla="*/ 6858002 h 6858002"/>
              <a:gd name="connsiteX143" fmla="*/ 2707087 w 6300250"/>
              <a:gd name="connsiteY143" fmla="*/ 6858002 h 6858002"/>
              <a:gd name="connsiteX144" fmla="*/ 0 w 6300250"/>
              <a:gd name="connsiteY144"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6300250" h="6858002">
                <a:moveTo>
                  <a:pt x="0" y="0"/>
                </a:moveTo>
                <a:lnTo>
                  <a:pt x="3149600" y="0"/>
                </a:lnTo>
                <a:lnTo>
                  <a:pt x="3149600" y="2"/>
                </a:lnTo>
                <a:lnTo>
                  <a:pt x="6110455" y="2"/>
                </a:lnTo>
                <a:lnTo>
                  <a:pt x="6115495" y="66677"/>
                </a:lnTo>
                <a:lnTo>
                  <a:pt x="6123892" y="122239"/>
                </a:lnTo>
                <a:lnTo>
                  <a:pt x="6133970" y="174627"/>
                </a:lnTo>
                <a:lnTo>
                  <a:pt x="6150766" y="217489"/>
                </a:lnTo>
                <a:lnTo>
                  <a:pt x="6167562" y="260352"/>
                </a:lnTo>
                <a:lnTo>
                  <a:pt x="6187717" y="296864"/>
                </a:lnTo>
                <a:lnTo>
                  <a:pt x="6207872" y="334964"/>
                </a:lnTo>
                <a:lnTo>
                  <a:pt x="6226348" y="369889"/>
                </a:lnTo>
                <a:lnTo>
                  <a:pt x="6244823" y="409577"/>
                </a:lnTo>
                <a:lnTo>
                  <a:pt x="6261619" y="450852"/>
                </a:lnTo>
                <a:lnTo>
                  <a:pt x="6276736" y="496889"/>
                </a:lnTo>
                <a:lnTo>
                  <a:pt x="6288493" y="546102"/>
                </a:lnTo>
                <a:lnTo>
                  <a:pt x="6296891" y="606427"/>
                </a:lnTo>
                <a:lnTo>
                  <a:pt x="6300250" y="673102"/>
                </a:lnTo>
                <a:lnTo>
                  <a:pt x="6296891" y="744539"/>
                </a:lnTo>
                <a:lnTo>
                  <a:pt x="6288493" y="801689"/>
                </a:lnTo>
                <a:lnTo>
                  <a:pt x="6276736" y="854077"/>
                </a:lnTo>
                <a:lnTo>
                  <a:pt x="6261619" y="901702"/>
                </a:lnTo>
                <a:lnTo>
                  <a:pt x="6244823" y="942977"/>
                </a:lnTo>
                <a:lnTo>
                  <a:pt x="6224668" y="981077"/>
                </a:lnTo>
                <a:lnTo>
                  <a:pt x="6204513" y="1017589"/>
                </a:lnTo>
                <a:lnTo>
                  <a:pt x="6184358" y="1055689"/>
                </a:lnTo>
                <a:lnTo>
                  <a:pt x="6165882" y="1095377"/>
                </a:lnTo>
                <a:lnTo>
                  <a:pt x="6147406" y="1136652"/>
                </a:lnTo>
                <a:lnTo>
                  <a:pt x="6132291" y="1182689"/>
                </a:lnTo>
                <a:lnTo>
                  <a:pt x="6122213" y="1235077"/>
                </a:lnTo>
                <a:lnTo>
                  <a:pt x="6112135" y="1295402"/>
                </a:lnTo>
                <a:lnTo>
                  <a:pt x="6110455" y="1363664"/>
                </a:lnTo>
                <a:lnTo>
                  <a:pt x="6112135" y="1431927"/>
                </a:lnTo>
                <a:lnTo>
                  <a:pt x="6122213" y="1492252"/>
                </a:lnTo>
                <a:lnTo>
                  <a:pt x="6132291" y="1544639"/>
                </a:lnTo>
                <a:lnTo>
                  <a:pt x="6147406" y="1589089"/>
                </a:lnTo>
                <a:lnTo>
                  <a:pt x="6165882" y="1631952"/>
                </a:lnTo>
                <a:lnTo>
                  <a:pt x="6184358" y="1671639"/>
                </a:lnTo>
                <a:lnTo>
                  <a:pt x="6204513" y="1708152"/>
                </a:lnTo>
                <a:lnTo>
                  <a:pt x="6224668" y="1743077"/>
                </a:lnTo>
                <a:lnTo>
                  <a:pt x="6244823" y="1782764"/>
                </a:lnTo>
                <a:lnTo>
                  <a:pt x="6261619" y="1824039"/>
                </a:lnTo>
                <a:lnTo>
                  <a:pt x="6276736" y="1870077"/>
                </a:lnTo>
                <a:lnTo>
                  <a:pt x="6288493" y="1922464"/>
                </a:lnTo>
                <a:lnTo>
                  <a:pt x="6296891" y="1982789"/>
                </a:lnTo>
                <a:lnTo>
                  <a:pt x="6300250" y="2051052"/>
                </a:lnTo>
                <a:lnTo>
                  <a:pt x="6296891" y="2119314"/>
                </a:lnTo>
                <a:lnTo>
                  <a:pt x="6288493" y="2179639"/>
                </a:lnTo>
                <a:lnTo>
                  <a:pt x="6276736" y="2232027"/>
                </a:lnTo>
                <a:lnTo>
                  <a:pt x="6261619" y="2278064"/>
                </a:lnTo>
                <a:lnTo>
                  <a:pt x="6244823" y="2319339"/>
                </a:lnTo>
                <a:lnTo>
                  <a:pt x="6224668" y="2359027"/>
                </a:lnTo>
                <a:lnTo>
                  <a:pt x="6204513" y="2395539"/>
                </a:lnTo>
                <a:lnTo>
                  <a:pt x="6184358" y="2433639"/>
                </a:lnTo>
                <a:lnTo>
                  <a:pt x="6165882" y="2471739"/>
                </a:lnTo>
                <a:lnTo>
                  <a:pt x="6147406" y="2513014"/>
                </a:lnTo>
                <a:lnTo>
                  <a:pt x="6132291" y="2560639"/>
                </a:lnTo>
                <a:lnTo>
                  <a:pt x="6122213" y="2613027"/>
                </a:lnTo>
                <a:lnTo>
                  <a:pt x="6112135" y="2671764"/>
                </a:lnTo>
                <a:lnTo>
                  <a:pt x="6110455" y="2741614"/>
                </a:lnTo>
                <a:lnTo>
                  <a:pt x="6112135" y="2809877"/>
                </a:lnTo>
                <a:lnTo>
                  <a:pt x="6122213" y="2868614"/>
                </a:lnTo>
                <a:lnTo>
                  <a:pt x="6132291" y="2922589"/>
                </a:lnTo>
                <a:lnTo>
                  <a:pt x="6147406" y="2967039"/>
                </a:lnTo>
                <a:lnTo>
                  <a:pt x="6165882" y="3009902"/>
                </a:lnTo>
                <a:lnTo>
                  <a:pt x="6184358" y="3046414"/>
                </a:lnTo>
                <a:lnTo>
                  <a:pt x="6204513" y="3084514"/>
                </a:lnTo>
                <a:lnTo>
                  <a:pt x="6224668" y="3121027"/>
                </a:lnTo>
                <a:lnTo>
                  <a:pt x="6244823" y="3160714"/>
                </a:lnTo>
                <a:lnTo>
                  <a:pt x="6261619" y="3201989"/>
                </a:lnTo>
                <a:lnTo>
                  <a:pt x="6276736" y="3248027"/>
                </a:lnTo>
                <a:lnTo>
                  <a:pt x="6288493" y="3300414"/>
                </a:lnTo>
                <a:lnTo>
                  <a:pt x="6296891" y="3360739"/>
                </a:lnTo>
                <a:lnTo>
                  <a:pt x="6300250" y="3427414"/>
                </a:lnTo>
                <a:lnTo>
                  <a:pt x="6296891" y="3497264"/>
                </a:lnTo>
                <a:lnTo>
                  <a:pt x="6288493" y="3557589"/>
                </a:lnTo>
                <a:lnTo>
                  <a:pt x="6276736" y="3609977"/>
                </a:lnTo>
                <a:lnTo>
                  <a:pt x="6261619" y="3656014"/>
                </a:lnTo>
                <a:lnTo>
                  <a:pt x="6244823" y="3697289"/>
                </a:lnTo>
                <a:lnTo>
                  <a:pt x="6224668" y="3736977"/>
                </a:lnTo>
                <a:lnTo>
                  <a:pt x="6184358" y="3811589"/>
                </a:lnTo>
                <a:lnTo>
                  <a:pt x="6165882" y="3848102"/>
                </a:lnTo>
                <a:lnTo>
                  <a:pt x="6147406" y="3890964"/>
                </a:lnTo>
                <a:lnTo>
                  <a:pt x="6132291" y="3935414"/>
                </a:lnTo>
                <a:lnTo>
                  <a:pt x="6122213" y="3987802"/>
                </a:lnTo>
                <a:lnTo>
                  <a:pt x="6112135" y="4048127"/>
                </a:lnTo>
                <a:lnTo>
                  <a:pt x="6110455" y="4116389"/>
                </a:lnTo>
                <a:lnTo>
                  <a:pt x="6112135" y="4186239"/>
                </a:lnTo>
                <a:lnTo>
                  <a:pt x="6122213" y="4244977"/>
                </a:lnTo>
                <a:lnTo>
                  <a:pt x="6132291" y="4297364"/>
                </a:lnTo>
                <a:lnTo>
                  <a:pt x="6147406" y="4343402"/>
                </a:lnTo>
                <a:lnTo>
                  <a:pt x="6165882" y="4386264"/>
                </a:lnTo>
                <a:lnTo>
                  <a:pt x="6184358" y="4424364"/>
                </a:lnTo>
                <a:lnTo>
                  <a:pt x="6224668" y="4498977"/>
                </a:lnTo>
                <a:lnTo>
                  <a:pt x="6244823" y="4537077"/>
                </a:lnTo>
                <a:lnTo>
                  <a:pt x="6261619" y="4579939"/>
                </a:lnTo>
                <a:lnTo>
                  <a:pt x="6276736" y="4625977"/>
                </a:lnTo>
                <a:lnTo>
                  <a:pt x="6288493" y="4678364"/>
                </a:lnTo>
                <a:lnTo>
                  <a:pt x="6296891" y="4738689"/>
                </a:lnTo>
                <a:lnTo>
                  <a:pt x="6300250" y="4806952"/>
                </a:lnTo>
                <a:lnTo>
                  <a:pt x="6296891" y="4875214"/>
                </a:lnTo>
                <a:lnTo>
                  <a:pt x="6288493" y="4935539"/>
                </a:lnTo>
                <a:lnTo>
                  <a:pt x="6276736" y="4987927"/>
                </a:lnTo>
                <a:lnTo>
                  <a:pt x="6261619" y="5033964"/>
                </a:lnTo>
                <a:lnTo>
                  <a:pt x="6244823" y="5075239"/>
                </a:lnTo>
                <a:lnTo>
                  <a:pt x="6224668" y="5114927"/>
                </a:lnTo>
                <a:lnTo>
                  <a:pt x="6204513" y="5149852"/>
                </a:lnTo>
                <a:lnTo>
                  <a:pt x="6184358" y="5186364"/>
                </a:lnTo>
                <a:lnTo>
                  <a:pt x="6165882" y="5226052"/>
                </a:lnTo>
                <a:lnTo>
                  <a:pt x="6147406" y="5268914"/>
                </a:lnTo>
                <a:lnTo>
                  <a:pt x="6132291" y="5313364"/>
                </a:lnTo>
                <a:lnTo>
                  <a:pt x="6122213" y="5365752"/>
                </a:lnTo>
                <a:lnTo>
                  <a:pt x="6112135" y="5426077"/>
                </a:lnTo>
                <a:lnTo>
                  <a:pt x="6110455" y="5494339"/>
                </a:lnTo>
                <a:lnTo>
                  <a:pt x="6112135" y="5562602"/>
                </a:lnTo>
                <a:lnTo>
                  <a:pt x="6122213" y="5622927"/>
                </a:lnTo>
                <a:lnTo>
                  <a:pt x="6132291" y="5675314"/>
                </a:lnTo>
                <a:lnTo>
                  <a:pt x="6147406" y="5721352"/>
                </a:lnTo>
                <a:lnTo>
                  <a:pt x="6165882" y="5762627"/>
                </a:lnTo>
                <a:lnTo>
                  <a:pt x="6184358" y="5802314"/>
                </a:lnTo>
                <a:lnTo>
                  <a:pt x="6204513" y="5840414"/>
                </a:lnTo>
                <a:lnTo>
                  <a:pt x="6224668" y="5876927"/>
                </a:lnTo>
                <a:lnTo>
                  <a:pt x="6244823" y="5915027"/>
                </a:lnTo>
                <a:lnTo>
                  <a:pt x="6261619" y="5956302"/>
                </a:lnTo>
                <a:lnTo>
                  <a:pt x="6276736" y="6003927"/>
                </a:lnTo>
                <a:lnTo>
                  <a:pt x="6288493" y="6056314"/>
                </a:lnTo>
                <a:lnTo>
                  <a:pt x="6296891" y="6113464"/>
                </a:lnTo>
                <a:lnTo>
                  <a:pt x="6300250" y="6183314"/>
                </a:lnTo>
                <a:lnTo>
                  <a:pt x="6296891" y="6251577"/>
                </a:lnTo>
                <a:lnTo>
                  <a:pt x="6288493" y="6311902"/>
                </a:lnTo>
                <a:lnTo>
                  <a:pt x="6276736" y="6361114"/>
                </a:lnTo>
                <a:lnTo>
                  <a:pt x="6261619" y="6407152"/>
                </a:lnTo>
                <a:lnTo>
                  <a:pt x="6244823" y="6448427"/>
                </a:lnTo>
                <a:lnTo>
                  <a:pt x="6226348" y="6488114"/>
                </a:lnTo>
                <a:lnTo>
                  <a:pt x="6207872" y="6523039"/>
                </a:lnTo>
                <a:lnTo>
                  <a:pt x="6187717" y="6561139"/>
                </a:lnTo>
                <a:lnTo>
                  <a:pt x="6167562" y="6597652"/>
                </a:lnTo>
                <a:lnTo>
                  <a:pt x="6150766" y="6640514"/>
                </a:lnTo>
                <a:lnTo>
                  <a:pt x="6133970" y="6683377"/>
                </a:lnTo>
                <a:lnTo>
                  <a:pt x="6123892" y="6735764"/>
                </a:lnTo>
                <a:lnTo>
                  <a:pt x="6115495" y="6791327"/>
                </a:lnTo>
                <a:lnTo>
                  <a:pt x="6110455" y="6858002"/>
                </a:lnTo>
                <a:lnTo>
                  <a:pt x="3149600" y="6858002"/>
                </a:lnTo>
                <a:lnTo>
                  <a:pt x="2707087" y="6858002"/>
                </a:lnTo>
                <a:lnTo>
                  <a:pt x="0" y="6858002"/>
                </a:lnTo>
                <a:close/>
              </a:path>
            </a:pathLst>
          </a:custGeom>
          <a:solidFill>
            <a:schemeClr val="accent1"/>
          </a:solidFill>
          <a:ln w="0">
            <a:noFill/>
            <a:prstDash val="solid"/>
            <a:round/>
            <a:headEnd/>
            <a:tailEnd/>
          </a:ln>
        </p:spPr>
      </p:sp>
      <p:sp>
        <p:nvSpPr>
          <p:cNvPr id="2" name="Title 1">
            <a:extLst>
              <a:ext uri="{FF2B5EF4-FFF2-40B4-BE49-F238E27FC236}">
                <a16:creationId xmlns:a16="http://schemas.microsoft.com/office/drawing/2014/main" id="{AE8DE702-4269-9249-99BA-00211ECC037E}"/>
              </a:ext>
            </a:extLst>
          </p:cNvPr>
          <p:cNvSpPr>
            <a:spLocks noGrp="1"/>
          </p:cNvSpPr>
          <p:nvPr>
            <p:ph type="title"/>
          </p:nvPr>
        </p:nvSpPr>
        <p:spPr>
          <a:xfrm>
            <a:off x="931933" y="1162940"/>
            <a:ext cx="4515598" cy="4532120"/>
          </a:xfrm>
        </p:spPr>
        <p:txBody>
          <a:bodyPr anchor="ctr">
            <a:normAutofit/>
          </a:bodyPr>
          <a:lstStyle/>
          <a:p>
            <a:r>
              <a:rPr lang="en-US" sz="3200" dirty="0">
                <a:solidFill>
                  <a:srgbClr val="2A1A00"/>
                </a:solidFill>
              </a:rPr>
              <a:t>EXTRACTING KEY FEATURES/QUESTIONS THAT HELP PREDICT STUDENT PLACEMENT</a:t>
            </a:r>
            <a:br>
              <a:rPr lang="en-US" sz="3200" dirty="0">
                <a:solidFill>
                  <a:srgbClr val="2A1A00"/>
                </a:solidFill>
              </a:rPr>
            </a:br>
            <a:endParaRPr lang="en-US" sz="3200" dirty="0">
              <a:solidFill>
                <a:srgbClr val="2A1A00"/>
              </a:solidFill>
            </a:endParaRPr>
          </a:p>
        </p:txBody>
      </p:sp>
      <p:sp>
        <p:nvSpPr>
          <p:cNvPr id="12" name="Rectangle 11">
            <a:extLst>
              <a:ext uri="{FF2B5EF4-FFF2-40B4-BE49-F238E27FC236}">
                <a16:creationId xmlns:a16="http://schemas.microsoft.com/office/drawing/2014/main" id="{E3B475C6-1445-41C7-9360-49FD7C1C1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C9C8F39B-E700-D947-81DB-4EF4BF9C05CD}"/>
              </a:ext>
            </a:extLst>
          </p:cNvPr>
          <p:cNvSpPr>
            <a:spLocks noGrp="1"/>
          </p:cNvSpPr>
          <p:nvPr>
            <p:ph idx="1"/>
          </p:nvPr>
        </p:nvSpPr>
        <p:spPr>
          <a:xfrm>
            <a:off x="6749271" y="1128451"/>
            <a:ext cx="4680729" cy="4566609"/>
          </a:xfrm>
        </p:spPr>
        <p:txBody>
          <a:bodyPr anchor="ctr">
            <a:normAutofit/>
          </a:bodyPr>
          <a:lstStyle/>
          <a:p>
            <a:pPr algn="just"/>
            <a:r>
              <a:rPr lang="en-US" sz="1600" dirty="0"/>
              <a:t>Used label encoding in python to assign numerical values to each categorical column in the cleaned data set</a:t>
            </a:r>
          </a:p>
          <a:p>
            <a:pPr algn="just"/>
            <a:r>
              <a:rPr lang="en-US" sz="1600" dirty="0"/>
              <a:t>Used the random forest algorithm for feature selection and extraction</a:t>
            </a:r>
          </a:p>
          <a:p>
            <a:pPr algn="just"/>
            <a:r>
              <a:rPr lang="en-US" sz="1600" dirty="0"/>
              <a:t>Used the parameter called “</a:t>
            </a:r>
            <a:r>
              <a:rPr lang="en-US" sz="1600" dirty="0" err="1"/>
              <a:t>feature_importances</a:t>
            </a:r>
            <a:r>
              <a:rPr lang="en-US" sz="1600" dirty="0"/>
              <a:t>_” in the scikit learn library in python which can be used to extract all important features to predict the dependent variable based on a feature score </a:t>
            </a:r>
          </a:p>
          <a:p>
            <a:pPr marL="0" indent="0" algn="just">
              <a:buNone/>
            </a:pPr>
            <a:endParaRPr lang="en-US" sz="1600" dirty="0"/>
          </a:p>
        </p:txBody>
      </p:sp>
    </p:spTree>
    <p:extLst>
      <p:ext uri="{BB962C8B-B14F-4D97-AF65-F5344CB8AC3E}">
        <p14:creationId xmlns:p14="http://schemas.microsoft.com/office/powerpoint/2010/main" val="577189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0AEE21-CF4B-4395-A100-EFB0EB9951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1" name="Rectangle 10">
            <a:extLst>
              <a:ext uri="{FF2B5EF4-FFF2-40B4-BE49-F238E27FC236}">
                <a16:creationId xmlns:a16="http://schemas.microsoft.com/office/drawing/2014/main" id="{9F8DBD9A-1B56-4D4B-856B-89CC682C6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sp>
      <p:sp>
        <p:nvSpPr>
          <p:cNvPr id="17"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9" name="Rectangle 18">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Chart 3">
            <a:extLst>
              <a:ext uri="{FF2B5EF4-FFF2-40B4-BE49-F238E27FC236}">
                <a16:creationId xmlns:a16="http://schemas.microsoft.com/office/drawing/2014/main" id="{EE9186B5-40D3-F94B-AB7F-E9272F8CC027}"/>
              </a:ext>
            </a:extLst>
          </p:cNvPr>
          <p:cNvGraphicFramePr>
            <a:graphicFrameLocks/>
          </p:cNvGraphicFramePr>
          <p:nvPr>
            <p:extLst>
              <p:ext uri="{D42A27DB-BD31-4B8C-83A1-F6EECF244321}">
                <p14:modId xmlns:p14="http://schemas.microsoft.com/office/powerpoint/2010/main" val="1756804728"/>
              </p:ext>
            </p:extLst>
          </p:nvPr>
        </p:nvGraphicFramePr>
        <p:xfrm>
          <a:off x="1986180" y="965199"/>
          <a:ext cx="8957335" cy="4927601"/>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039182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5" name="Freeform 6">
            <a:extLst>
              <a:ext uri="{FF2B5EF4-FFF2-40B4-BE49-F238E27FC236}">
                <a16:creationId xmlns:a16="http://schemas.microsoft.com/office/drawing/2014/main" id="{B217C2AD-51B4-40CE-A71F-F5D3F846D9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37" name="Rectangle 36">
            <a:extLst>
              <a:ext uri="{FF2B5EF4-FFF2-40B4-BE49-F238E27FC236}">
                <a16:creationId xmlns:a16="http://schemas.microsoft.com/office/drawing/2014/main" id="{6F1BF92E-23CF-4BFE-9E1F-C359BACFA3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9" name="Rectangle 38">
            <a:extLst>
              <a:ext uri="{FF2B5EF4-FFF2-40B4-BE49-F238E27FC236}">
                <a16:creationId xmlns:a16="http://schemas.microsoft.com/office/drawing/2014/main" id="{2093D87A-7818-4594-B3D1-C9CF3747B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755294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2E56BF-1D62-3946-BC22-1D637EEC18A9}"/>
              </a:ext>
            </a:extLst>
          </p:cNvPr>
          <p:cNvSpPr>
            <a:spLocks noGrp="1"/>
          </p:cNvSpPr>
          <p:nvPr>
            <p:ph type="title"/>
          </p:nvPr>
        </p:nvSpPr>
        <p:spPr>
          <a:xfrm>
            <a:off x="-74262" y="1058158"/>
            <a:ext cx="7144559" cy="4741684"/>
          </a:xfrm>
        </p:spPr>
        <p:txBody>
          <a:bodyPr vert="horz" lIns="91440" tIns="45720" rIns="91440" bIns="45720" rtlCol="0" anchor="ctr">
            <a:normAutofit/>
          </a:bodyPr>
          <a:lstStyle/>
          <a:p>
            <a:pPr algn="ctr"/>
            <a:r>
              <a:rPr lang="en-US" sz="3200" spc="800" dirty="0">
                <a:solidFill>
                  <a:srgbClr val="2A1A00"/>
                </a:solidFill>
              </a:rPr>
              <a:t>MACHINE LEARNING MODEL USED FOR FEATURE SELECTION/CLASSIFICATION</a:t>
            </a:r>
            <a:br>
              <a:rPr lang="en-US" sz="3200" spc="800" dirty="0">
                <a:solidFill>
                  <a:srgbClr val="2A1A00"/>
                </a:solidFill>
              </a:rPr>
            </a:br>
            <a:endParaRPr lang="en-US" sz="3200" spc="800" dirty="0">
              <a:solidFill>
                <a:srgbClr val="2A1A00"/>
              </a:solidFill>
            </a:endParaRPr>
          </a:p>
        </p:txBody>
      </p:sp>
      <p:sp>
        <p:nvSpPr>
          <p:cNvPr id="41" name="Freeform 22">
            <a:extLst>
              <a:ext uri="{FF2B5EF4-FFF2-40B4-BE49-F238E27FC236}">
                <a16:creationId xmlns:a16="http://schemas.microsoft.com/office/drawing/2014/main" id="{29BA41EB-EC8E-4167-987C-F07347C19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flipH="1">
            <a:off x="6909478" y="0"/>
            <a:ext cx="5282519" cy="6858000"/>
          </a:xfrm>
          <a:custGeom>
            <a:avLst/>
            <a:gdLst>
              <a:gd name="connsiteX0" fmla="*/ 0 w 4992864"/>
              <a:gd name="connsiteY0" fmla="*/ 0 h 6858000"/>
              <a:gd name="connsiteX1" fmla="*/ 4813476 w 4992864"/>
              <a:gd name="connsiteY1" fmla="*/ 0 h 6858000"/>
              <a:gd name="connsiteX2" fmla="*/ 4818239 w 4992864"/>
              <a:gd name="connsiteY2" fmla="*/ 66675 h 6858000"/>
              <a:gd name="connsiteX3" fmla="*/ 4826176 w 4992864"/>
              <a:gd name="connsiteY3" fmla="*/ 122237 h 6858000"/>
              <a:gd name="connsiteX4" fmla="*/ 4835701 w 4992864"/>
              <a:gd name="connsiteY4" fmla="*/ 174625 h 6858000"/>
              <a:gd name="connsiteX5" fmla="*/ 4851576 w 4992864"/>
              <a:gd name="connsiteY5" fmla="*/ 217487 h 6858000"/>
              <a:gd name="connsiteX6" fmla="*/ 4867451 w 4992864"/>
              <a:gd name="connsiteY6" fmla="*/ 260350 h 6858000"/>
              <a:gd name="connsiteX7" fmla="*/ 4886501 w 4992864"/>
              <a:gd name="connsiteY7" fmla="*/ 296862 h 6858000"/>
              <a:gd name="connsiteX8" fmla="*/ 4905551 w 4992864"/>
              <a:gd name="connsiteY8" fmla="*/ 334962 h 6858000"/>
              <a:gd name="connsiteX9" fmla="*/ 4923014 w 4992864"/>
              <a:gd name="connsiteY9" fmla="*/ 369887 h 6858000"/>
              <a:gd name="connsiteX10" fmla="*/ 4940476 w 4992864"/>
              <a:gd name="connsiteY10" fmla="*/ 409575 h 6858000"/>
              <a:gd name="connsiteX11" fmla="*/ 4956351 w 4992864"/>
              <a:gd name="connsiteY11" fmla="*/ 450850 h 6858000"/>
              <a:gd name="connsiteX12" fmla="*/ 4970639 w 4992864"/>
              <a:gd name="connsiteY12" fmla="*/ 496887 h 6858000"/>
              <a:gd name="connsiteX13" fmla="*/ 4981751 w 4992864"/>
              <a:gd name="connsiteY13" fmla="*/ 546100 h 6858000"/>
              <a:gd name="connsiteX14" fmla="*/ 4989689 w 4992864"/>
              <a:gd name="connsiteY14" fmla="*/ 606425 h 6858000"/>
              <a:gd name="connsiteX15" fmla="*/ 4992864 w 4992864"/>
              <a:gd name="connsiteY15" fmla="*/ 673100 h 6858000"/>
              <a:gd name="connsiteX16" fmla="*/ 4989689 w 4992864"/>
              <a:gd name="connsiteY16" fmla="*/ 744537 h 6858000"/>
              <a:gd name="connsiteX17" fmla="*/ 4981751 w 4992864"/>
              <a:gd name="connsiteY17" fmla="*/ 801687 h 6858000"/>
              <a:gd name="connsiteX18" fmla="*/ 4970639 w 4992864"/>
              <a:gd name="connsiteY18" fmla="*/ 854075 h 6858000"/>
              <a:gd name="connsiteX19" fmla="*/ 4956351 w 4992864"/>
              <a:gd name="connsiteY19" fmla="*/ 901700 h 6858000"/>
              <a:gd name="connsiteX20" fmla="*/ 4940476 w 4992864"/>
              <a:gd name="connsiteY20" fmla="*/ 942975 h 6858000"/>
              <a:gd name="connsiteX21" fmla="*/ 4921426 w 4992864"/>
              <a:gd name="connsiteY21" fmla="*/ 981075 h 6858000"/>
              <a:gd name="connsiteX22" fmla="*/ 4902376 w 4992864"/>
              <a:gd name="connsiteY22" fmla="*/ 1017587 h 6858000"/>
              <a:gd name="connsiteX23" fmla="*/ 4883326 w 4992864"/>
              <a:gd name="connsiteY23" fmla="*/ 1055687 h 6858000"/>
              <a:gd name="connsiteX24" fmla="*/ 4865864 w 4992864"/>
              <a:gd name="connsiteY24" fmla="*/ 1095375 h 6858000"/>
              <a:gd name="connsiteX25" fmla="*/ 4848401 w 4992864"/>
              <a:gd name="connsiteY25" fmla="*/ 1136650 h 6858000"/>
              <a:gd name="connsiteX26" fmla="*/ 4834114 w 4992864"/>
              <a:gd name="connsiteY26" fmla="*/ 1182687 h 6858000"/>
              <a:gd name="connsiteX27" fmla="*/ 4824589 w 4992864"/>
              <a:gd name="connsiteY27" fmla="*/ 1235075 h 6858000"/>
              <a:gd name="connsiteX28" fmla="*/ 4815064 w 4992864"/>
              <a:gd name="connsiteY28" fmla="*/ 1295400 h 6858000"/>
              <a:gd name="connsiteX29" fmla="*/ 4813476 w 4992864"/>
              <a:gd name="connsiteY29" fmla="*/ 1363662 h 6858000"/>
              <a:gd name="connsiteX30" fmla="*/ 4815064 w 4992864"/>
              <a:gd name="connsiteY30" fmla="*/ 1431925 h 6858000"/>
              <a:gd name="connsiteX31" fmla="*/ 4824589 w 4992864"/>
              <a:gd name="connsiteY31" fmla="*/ 1492250 h 6858000"/>
              <a:gd name="connsiteX32" fmla="*/ 4834114 w 4992864"/>
              <a:gd name="connsiteY32" fmla="*/ 1544637 h 6858000"/>
              <a:gd name="connsiteX33" fmla="*/ 4848401 w 4992864"/>
              <a:gd name="connsiteY33" fmla="*/ 1589087 h 6858000"/>
              <a:gd name="connsiteX34" fmla="*/ 4865864 w 4992864"/>
              <a:gd name="connsiteY34" fmla="*/ 1631950 h 6858000"/>
              <a:gd name="connsiteX35" fmla="*/ 4883326 w 4992864"/>
              <a:gd name="connsiteY35" fmla="*/ 1671637 h 6858000"/>
              <a:gd name="connsiteX36" fmla="*/ 4902376 w 4992864"/>
              <a:gd name="connsiteY36" fmla="*/ 1708150 h 6858000"/>
              <a:gd name="connsiteX37" fmla="*/ 4921426 w 4992864"/>
              <a:gd name="connsiteY37" fmla="*/ 1743075 h 6858000"/>
              <a:gd name="connsiteX38" fmla="*/ 4940476 w 4992864"/>
              <a:gd name="connsiteY38" fmla="*/ 1782762 h 6858000"/>
              <a:gd name="connsiteX39" fmla="*/ 4956351 w 4992864"/>
              <a:gd name="connsiteY39" fmla="*/ 1824037 h 6858000"/>
              <a:gd name="connsiteX40" fmla="*/ 4970639 w 4992864"/>
              <a:gd name="connsiteY40" fmla="*/ 1870075 h 6858000"/>
              <a:gd name="connsiteX41" fmla="*/ 4981751 w 4992864"/>
              <a:gd name="connsiteY41" fmla="*/ 1922462 h 6858000"/>
              <a:gd name="connsiteX42" fmla="*/ 4989689 w 4992864"/>
              <a:gd name="connsiteY42" fmla="*/ 1982787 h 6858000"/>
              <a:gd name="connsiteX43" fmla="*/ 4992864 w 4992864"/>
              <a:gd name="connsiteY43" fmla="*/ 2051050 h 6858000"/>
              <a:gd name="connsiteX44" fmla="*/ 4989689 w 4992864"/>
              <a:gd name="connsiteY44" fmla="*/ 2119312 h 6858000"/>
              <a:gd name="connsiteX45" fmla="*/ 4981751 w 4992864"/>
              <a:gd name="connsiteY45" fmla="*/ 2179637 h 6858000"/>
              <a:gd name="connsiteX46" fmla="*/ 4970639 w 4992864"/>
              <a:gd name="connsiteY46" fmla="*/ 2232025 h 6858000"/>
              <a:gd name="connsiteX47" fmla="*/ 4956351 w 4992864"/>
              <a:gd name="connsiteY47" fmla="*/ 2278062 h 6858000"/>
              <a:gd name="connsiteX48" fmla="*/ 4940476 w 4992864"/>
              <a:gd name="connsiteY48" fmla="*/ 2319337 h 6858000"/>
              <a:gd name="connsiteX49" fmla="*/ 4921426 w 4992864"/>
              <a:gd name="connsiteY49" fmla="*/ 2359025 h 6858000"/>
              <a:gd name="connsiteX50" fmla="*/ 4902376 w 4992864"/>
              <a:gd name="connsiteY50" fmla="*/ 2395537 h 6858000"/>
              <a:gd name="connsiteX51" fmla="*/ 4883326 w 4992864"/>
              <a:gd name="connsiteY51" fmla="*/ 2433637 h 6858000"/>
              <a:gd name="connsiteX52" fmla="*/ 4865864 w 4992864"/>
              <a:gd name="connsiteY52" fmla="*/ 2471737 h 6858000"/>
              <a:gd name="connsiteX53" fmla="*/ 4848401 w 4992864"/>
              <a:gd name="connsiteY53" fmla="*/ 2513012 h 6858000"/>
              <a:gd name="connsiteX54" fmla="*/ 4834114 w 4992864"/>
              <a:gd name="connsiteY54" fmla="*/ 2560637 h 6858000"/>
              <a:gd name="connsiteX55" fmla="*/ 4824589 w 4992864"/>
              <a:gd name="connsiteY55" fmla="*/ 2613025 h 6858000"/>
              <a:gd name="connsiteX56" fmla="*/ 4815064 w 4992864"/>
              <a:gd name="connsiteY56" fmla="*/ 2671762 h 6858000"/>
              <a:gd name="connsiteX57" fmla="*/ 4813476 w 4992864"/>
              <a:gd name="connsiteY57" fmla="*/ 2741612 h 6858000"/>
              <a:gd name="connsiteX58" fmla="*/ 4815064 w 4992864"/>
              <a:gd name="connsiteY58" fmla="*/ 2809875 h 6858000"/>
              <a:gd name="connsiteX59" fmla="*/ 4824589 w 4992864"/>
              <a:gd name="connsiteY59" fmla="*/ 2868612 h 6858000"/>
              <a:gd name="connsiteX60" fmla="*/ 4834114 w 4992864"/>
              <a:gd name="connsiteY60" fmla="*/ 2922587 h 6858000"/>
              <a:gd name="connsiteX61" fmla="*/ 4848401 w 4992864"/>
              <a:gd name="connsiteY61" fmla="*/ 2967037 h 6858000"/>
              <a:gd name="connsiteX62" fmla="*/ 4865864 w 4992864"/>
              <a:gd name="connsiteY62" fmla="*/ 3009900 h 6858000"/>
              <a:gd name="connsiteX63" fmla="*/ 4883326 w 4992864"/>
              <a:gd name="connsiteY63" fmla="*/ 3046412 h 6858000"/>
              <a:gd name="connsiteX64" fmla="*/ 4902376 w 4992864"/>
              <a:gd name="connsiteY64" fmla="*/ 3084512 h 6858000"/>
              <a:gd name="connsiteX65" fmla="*/ 4921426 w 4992864"/>
              <a:gd name="connsiteY65" fmla="*/ 3121025 h 6858000"/>
              <a:gd name="connsiteX66" fmla="*/ 4940476 w 4992864"/>
              <a:gd name="connsiteY66" fmla="*/ 3160712 h 6858000"/>
              <a:gd name="connsiteX67" fmla="*/ 4956351 w 4992864"/>
              <a:gd name="connsiteY67" fmla="*/ 3201987 h 6858000"/>
              <a:gd name="connsiteX68" fmla="*/ 4970639 w 4992864"/>
              <a:gd name="connsiteY68" fmla="*/ 3248025 h 6858000"/>
              <a:gd name="connsiteX69" fmla="*/ 4981751 w 4992864"/>
              <a:gd name="connsiteY69" fmla="*/ 3300412 h 6858000"/>
              <a:gd name="connsiteX70" fmla="*/ 4989689 w 4992864"/>
              <a:gd name="connsiteY70" fmla="*/ 3360737 h 6858000"/>
              <a:gd name="connsiteX71" fmla="*/ 4992864 w 4992864"/>
              <a:gd name="connsiteY71" fmla="*/ 3427412 h 6858000"/>
              <a:gd name="connsiteX72" fmla="*/ 4989689 w 4992864"/>
              <a:gd name="connsiteY72" fmla="*/ 3497262 h 6858000"/>
              <a:gd name="connsiteX73" fmla="*/ 4981751 w 4992864"/>
              <a:gd name="connsiteY73" fmla="*/ 3557587 h 6858000"/>
              <a:gd name="connsiteX74" fmla="*/ 4970639 w 4992864"/>
              <a:gd name="connsiteY74" fmla="*/ 3609975 h 6858000"/>
              <a:gd name="connsiteX75" fmla="*/ 4956351 w 4992864"/>
              <a:gd name="connsiteY75" fmla="*/ 3656012 h 6858000"/>
              <a:gd name="connsiteX76" fmla="*/ 4940476 w 4992864"/>
              <a:gd name="connsiteY76" fmla="*/ 3697287 h 6858000"/>
              <a:gd name="connsiteX77" fmla="*/ 4921426 w 4992864"/>
              <a:gd name="connsiteY77" fmla="*/ 3736975 h 6858000"/>
              <a:gd name="connsiteX78" fmla="*/ 4883326 w 4992864"/>
              <a:gd name="connsiteY78" fmla="*/ 3811587 h 6858000"/>
              <a:gd name="connsiteX79" fmla="*/ 4865864 w 4992864"/>
              <a:gd name="connsiteY79" fmla="*/ 3848100 h 6858000"/>
              <a:gd name="connsiteX80" fmla="*/ 4848401 w 4992864"/>
              <a:gd name="connsiteY80" fmla="*/ 3890962 h 6858000"/>
              <a:gd name="connsiteX81" fmla="*/ 4834114 w 4992864"/>
              <a:gd name="connsiteY81" fmla="*/ 3935412 h 6858000"/>
              <a:gd name="connsiteX82" fmla="*/ 4824589 w 4992864"/>
              <a:gd name="connsiteY82" fmla="*/ 3987800 h 6858000"/>
              <a:gd name="connsiteX83" fmla="*/ 4815064 w 4992864"/>
              <a:gd name="connsiteY83" fmla="*/ 4048125 h 6858000"/>
              <a:gd name="connsiteX84" fmla="*/ 4813476 w 4992864"/>
              <a:gd name="connsiteY84" fmla="*/ 4116387 h 6858000"/>
              <a:gd name="connsiteX85" fmla="*/ 4815064 w 4992864"/>
              <a:gd name="connsiteY85" fmla="*/ 4186237 h 6858000"/>
              <a:gd name="connsiteX86" fmla="*/ 4824589 w 4992864"/>
              <a:gd name="connsiteY86" fmla="*/ 4244975 h 6858000"/>
              <a:gd name="connsiteX87" fmla="*/ 4834114 w 4992864"/>
              <a:gd name="connsiteY87" fmla="*/ 4297362 h 6858000"/>
              <a:gd name="connsiteX88" fmla="*/ 4848401 w 4992864"/>
              <a:gd name="connsiteY88" fmla="*/ 4343400 h 6858000"/>
              <a:gd name="connsiteX89" fmla="*/ 4865864 w 4992864"/>
              <a:gd name="connsiteY89" fmla="*/ 4386262 h 6858000"/>
              <a:gd name="connsiteX90" fmla="*/ 4883326 w 4992864"/>
              <a:gd name="connsiteY90" fmla="*/ 4424362 h 6858000"/>
              <a:gd name="connsiteX91" fmla="*/ 4921426 w 4992864"/>
              <a:gd name="connsiteY91" fmla="*/ 4498975 h 6858000"/>
              <a:gd name="connsiteX92" fmla="*/ 4940476 w 4992864"/>
              <a:gd name="connsiteY92" fmla="*/ 4537075 h 6858000"/>
              <a:gd name="connsiteX93" fmla="*/ 4956351 w 4992864"/>
              <a:gd name="connsiteY93" fmla="*/ 4579937 h 6858000"/>
              <a:gd name="connsiteX94" fmla="*/ 4970639 w 4992864"/>
              <a:gd name="connsiteY94" fmla="*/ 4625975 h 6858000"/>
              <a:gd name="connsiteX95" fmla="*/ 4981751 w 4992864"/>
              <a:gd name="connsiteY95" fmla="*/ 4678362 h 6858000"/>
              <a:gd name="connsiteX96" fmla="*/ 4989689 w 4992864"/>
              <a:gd name="connsiteY96" fmla="*/ 4738687 h 6858000"/>
              <a:gd name="connsiteX97" fmla="*/ 4992864 w 4992864"/>
              <a:gd name="connsiteY97" fmla="*/ 4806950 h 6858000"/>
              <a:gd name="connsiteX98" fmla="*/ 4989689 w 4992864"/>
              <a:gd name="connsiteY98" fmla="*/ 4875212 h 6858000"/>
              <a:gd name="connsiteX99" fmla="*/ 4981751 w 4992864"/>
              <a:gd name="connsiteY99" fmla="*/ 4935537 h 6858000"/>
              <a:gd name="connsiteX100" fmla="*/ 4970639 w 4992864"/>
              <a:gd name="connsiteY100" fmla="*/ 4987925 h 6858000"/>
              <a:gd name="connsiteX101" fmla="*/ 4956351 w 4992864"/>
              <a:gd name="connsiteY101" fmla="*/ 5033962 h 6858000"/>
              <a:gd name="connsiteX102" fmla="*/ 4940476 w 4992864"/>
              <a:gd name="connsiteY102" fmla="*/ 5075237 h 6858000"/>
              <a:gd name="connsiteX103" fmla="*/ 4921426 w 4992864"/>
              <a:gd name="connsiteY103" fmla="*/ 5114925 h 6858000"/>
              <a:gd name="connsiteX104" fmla="*/ 4902376 w 4992864"/>
              <a:gd name="connsiteY104" fmla="*/ 5149850 h 6858000"/>
              <a:gd name="connsiteX105" fmla="*/ 4883326 w 4992864"/>
              <a:gd name="connsiteY105" fmla="*/ 5186362 h 6858000"/>
              <a:gd name="connsiteX106" fmla="*/ 4865864 w 4992864"/>
              <a:gd name="connsiteY106" fmla="*/ 5226050 h 6858000"/>
              <a:gd name="connsiteX107" fmla="*/ 4848401 w 4992864"/>
              <a:gd name="connsiteY107" fmla="*/ 5268912 h 6858000"/>
              <a:gd name="connsiteX108" fmla="*/ 4834114 w 4992864"/>
              <a:gd name="connsiteY108" fmla="*/ 5313362 h 6858000"/>
              <a:gd name="connsiteX109" fmla="*/ 4824589 w 4992864"/>
              <a:gd name="connsiteY109" fmla="*/ 5365750 h 6858000"/>
              <a:gd name="connsiteX110" fmla="*/ 4815064 w 4992864"/>
              <a:gd name="connsiteY110" fmla="*/ 5426075 h 6858000"/>
              <a:gd name="connsiteX111" fmla="*/ 4813476 w 4992864"/>
              <a:gd name="connsiteY111" fmla="*/ 5494337 h 6858000"/>
              <a:gd name="connsiteX112" fmla="*/ 4815064 w 4992864"/>
              <a:gd name="connsiteY112" fmla="*/ 5562600 h 6858000"/>
              <a:gd name="connsiteX113" fmla="*/ 4824589 w 4992864"/>
              <a:gd name="connsiteY113" fmla="*/ 5622925 h 6858000"/>
              <a:gd name="connsiteX114" fmla="*/ 4834114 w 4992864"/>
              <a:gd name="connsiteY114" fmla="*/ 5675312 h 6858000"/>
              <a:gd name="connsiteX115" fmla="*/ 4848401 w 4992864"/>
              <a:gd name="connsiteY115" fmla="*/ 5721350 h 6858000"/>
              <a:gd name="connsiteX116" fmla="*/ 4865864 w 4992864"/>
              <a:gd name="connsiteY116" fmla="*/ 5762625 h 6858000"/>
              <a:gd name="connsiteX117" fmla="*/ 4883326 w 4992864"/>
              <a:gd name="connsiteY117" fmla="*/ 5802312 h 6858000"/>
              <a:gd name="connsiteX118" fmla="*/ 4902376 w 4992864"/>
              <a:gd name="connsiteY118" fmla="*/ 5840412 h 6858000"/>
              <a:gd name="connsiteX119" fmla="*/ 4921426 w 4992864"/>
              <a:gd name="connsiteY119" fmla="*/ 5876925 h 6858000"/>
              <a:gd name="connsiteX120" fmla="*/ 4940476 w 4992864"/>
              <a:gd name="connsiteY120" fmla="*/ 5915025 h 6858000"/>
              <a:gd name="connsiteX121" fmla="*/ 4956351 w 4992864"/>
              <a:gd name="connsiteY121" fmla="*/ 5956300 h 6858000"/>
              <a:gd name="connsiteX122" fmla="*/ 4970639 w 4992864"/>
              <a:gd name="connsiteY122" fmla="*/ 6003925 h 6858000"/>
              <a:gd name="connsiteX123" fmla="*/ 4981751 w 4992864"/>
              <a:gd name="connsiteY123" fmla="*/ 6056312 h 6858000"/>
              <a:gd name="connsiteX124" fmla="*/ 4989689 w 4992864"/>
              <a:gd name="connsiteY124" fmla="*/ 6113462 h 6858000"/>
              <a:gd name="connsiteX125" fmla="*/ 4992864 w 4992864"/>
              <a:gd name="connsiteY125" fmla="*/ 6183312 h 6858000"/>
              <a:gd name="connsiteX126" fmla="*/ 4989689 w 4992864"/>
              <a:gd name="connsiteY126" fmla="*/ 6251575 h 6858000"/>
              <a:gd name="connsiteX127" fmla="*/ 4981751 w 4992864"/>
              <a:gd name="connsiteY127" fmla="*/ 6311900 h 6858000"/>
              <a:gd name="connsiteX128" fmla="*/ 4970639 w 4992864"/>
              <a:gd name="connsiteY128" fmla="*/ 6361112 h 6858000"/>
              <a:gd name="connsiteX129" fmla="*/ 4956351 w 4992864"/>
              <a:gd name="connsiteY129" fmla="*/ 6407150 h 6858000"/>
              <a:gd name="connsiteX130" fmla="*/ 4940476 w 4992864"/>
              <a:gd name="connsiteY130" fmla="*/ 6448425 h 6858000"/>
              <a:gd name="connsiteX131" fmla="*/ 4923014 w 4992864"/>
              <a:gd name="connsiteY131" fmla="*/ 6488112 h 6858000"/>
              <a:gd name="connsiteX132" fmla="*/ 4905551 w 4992864"/>
              <a:gd name="connsiteY132" fmla="*/ 6523037 h 6858000"/>
              <a:gd name="connsiteX133" fmla="*/ 4886501 w 4992864"/>
              <a:gd name="connsiteY133" fmla="*/ 6561137 h 6858000"/>
              <a:gd name="connsiteX134" fmla="*/ 4867451 w 4992864"/>
              <a:gd name="connsiteY134" fmla="*/ 6597650 h 6858000"/>
              <a:gd name="connsiteX135" fmla="*/ 4851576 w 4992864"/>
              <a:gd name="connsiteY135" fmla="*/ 6640512 h 6858000"/>
              <a:gd name="connsiteX136" fmla="*/ 4835701 w 4992864"/>
              <a:gd name="connsiteY136" fmla="*/ 6683375 h 6858000"/>
              <a:gd name="connsiteX137" fmla="*/ 4826176 w 4992864"/>
              <a:gd name="connsiteY137" fmla="*/ 6735762 h 6858000"/>
              <a:gd name="connsiteX138" fmla="*/ 4818239 w 4992864"/>
              <a:gd name="connsiteY138" fmla="*/ 6791325 h 6858000"/>
              <a:gd name="connsiteX139" fmla="*/ 4813476 w 4992864"/>
              <a:gd name="connsiteY139" fmla="*/ 6858000 h 6858000"/>
              <a:gd name="connsiteX140" fmla="*/ 0 w 499286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992864" h="6858000">
                <a:moveTo>
                  <a:pt x="0" y="0"/>
                </a:moveTo>
                <a:lnTo>
                  <a:pt x="4813476" y="0"/>
                </a:lnTo>
                <a:lnTo>
                  <a:pt x="4818239" y="66675"/>
                </a:lnTo>
                <a:lnTo>
                  <a:pt x="4826176" y="122237"/>
                </a:lnTo>
                <a:lnTo>
                  <a:pt x="4835701" y="174625"/>
                </a:lnTo>
                <a:lnTo>
                  <a:pt x="4851576" y="217487"/>
                </a:lnTo>
                <a:lnTo>
                  <a:pt x="4867451" y="260350"/>
                </a:lnTo>
                <a:lnTo>
                  <a:pt x="4886501" y="296862"/>
                </a:lnTo>
                <a:lnTo>
                  <a:pt x="4905551" y="334962"/>
                </a:lnTo>
                <a:lnTo>
                  <a:pt x="4923014" y="369887"/>
                </a:lnTo>
                <a:lnTo>
                  <a:pt x="4940476" y="409575"/>
                </a:lnTo>
                <a:lnTo>
                  <a:pt x="4956351" y="450850"/>
                </a:lnTo>
                <a:lnTo>
                  <a:pt x="4970639" y="496887"/>
                </a:lnTo>
                <a:lnTo>
                  <a:pt x="4981751" y="546100"/>
                </a:lnTo>
                <a:lnTo>
                  <a:pt x="4989689" y="606425"/>
                </a:lnTo>
                <a:lnTo>
                  <a:pt x="4992864" y="673100"/>
                </a:lnTo>
                <a:lnTo>
                  <a:pt x="4989689" y="744537"/>
                </a:lnTo>
                <a:lnTo>
                  <a:pt x="4981751" y="801687"/>
                </a:lnTo>
                <a:lnTo>
                  <a:pt x="4970639" y="854075"/>
                </a:lnTo>
                <a:lnTo>
                  <a:pt x="4956351" y="901700"/>
                </a:lnTo>
                <a:lnTo>
                  <a:pt x="4940476" y="942975"/>
                </a:lnTo>
                <a:lnTo>
                  <a:pt x="4921426" y="981075"/>
                </a:lnTo>
                <a:lnTo>
                  <a:pt x="4902376" y="1017587"/>
                </a:lnTo>
                <a:lnTo>
                  <a:pt x="4883326" y="1055687"/>
                </a:lnTo>
                <a:lnTo>
                  <a:pt x="4865864" y="1095375"/>
                </a:lnTo>
                <a:lnTo>
                  <a:pt x="4848401" y="1136650"/>
                </a:lnTo>
                <a:lnTo>
                  <a:pt x="4834114" y="1182687"/>
                </a:lnTo>
                <a:lnTo>
                  <a:pt x="4824589" y="1235075"/>
                </a:lnTo>
                <a:lnTo>
                  <a:pt x="4815064" y="1295400"/>
                </a:lnTo>
                <a:lnTo>
                  <a:pt x="4813476" y="1363662"/>
                </a:lnTo>
                <a:lnTo>
                  <a:pt x="4815064" y="1431925"/>
                </a:lnTo>
                <a:lnTo>
                  <a:pt x="4824589" y="1492250"/>
                </a:lnTo>
                <a:lnTo>
                  <a:pt x="4834114" y="1544637"/>
                </a:lnTo>
                <a:lnTo>
                  <a:pt x="4848401" y="1589087"/>
                </a:lnTo>
                <a:lnTo>
                  <a:pt x="4865864" y="1631950"/>
                </a:lnTo>
                <a:lnTo>
                  <a:pt x="4883326" y="1671637"/>
                </a:lnTo>
                <a:lnTo>
                  <a:pt x="4902376" y="1708150"/>
                </a:lnTo>
                <a:lnTo>
                  <a:pt x="4921426" y="1743075"/>
                </a:lnTo>
                <a:lnTo>
                  <a:pt x="4940476" y="1782762"/>
                </a:lnTo>
                <a:lnTo>
                  <a:pt x="4956351" y="1824037"/>
                </a:lnTo>
                <a:lnTo>
                  <a:pt x="4970639" y="1870075"/>
                </a:lnTo>
                <a:lnTo>
                  <a:pt x="4981751" y="1922462"/>
                </a:lnTo>
                <a:lnTo>
                  <a:pt x="4989689" y="1982787"/>
                </a:lnTo>
                <a:lnTo>
                  <a:pt x="4992864" y="2051050"/>
                </a:lnTo>
                <a:lnTo>
                  <a:pt x="4989689" y="2119312"/>
                </a:lnTo>
                <a:lnTo>
                  <a:pt x="4981751" y="2179637"/>
                </a:lnTo>
                <a:lnTo>
                  <a:pt x="4970639" y="2232025"/>
                </a:lnTo>
                <a:lnTo>
                  <a:pt x="4956351" y="2278062"/>
                </a:lnTo>
                <a:lnTo>
                  <a:pt x="4940476" y="2319337"/>
                </a:lnTo>
                <a:lnTo>
                  <a:pt x="4921426" y="2359025"/>
                </a:lnTo>
                <a:lnTo>
                  <a:pt x="4902376" y="2395537"/>
                </a:lnTo>
                <a:lnTo>
                  <a:pt x="4883326" y="2433637"/>
                </a:lnTo>
                <a:lnTo>
                  <a:pt x="4865864" y="2471737"/>
                </a:lnTo>
                <a:lnTo>
                  <a:pt x="4848401" y="2513012"/>
                </a:lnTo>
                <a:lnTo>
                  <a:pt x="4834114" y="2560637"/>
                </a:lnTo>
                <a:lnTo>
                  <a:pt x="4824589" y="2613025"/>
                </a:lnTo>
                <a:lnTo>
                  <a:pt x="4815064" y="2671762"/>
                </a:lnTo>
                <a:lnTo>
                  <a:pt x="4813476" y="2741612"/>
                </a:lnTo>
                <a:lnTo>
                  <a:pt x="4815064" y="2809875"/>
                </a:lnTo>
                <a:lnTo>
                  <a:pt x="4824589" y="2868612"/>
                </a:lnTo>
                <a:lnTo>
                  <a:pt x="4834114" y="2922587"/>
                </a:lnTo>
                <a:lnTo>
                  <a:pt x="4848401" y="2967037"/>
                </a:lnTo>
                <a:lnTo>
                  <a:pt x="4865864" y="3009900"/>
                </a:lnTo>
                <a:lnTo>
                  <a:pt x="4883326" y="3046412"/>
                </a:lnTo>
                <a:lnTo>
                  <a:pt x="4902376" y="3084512"/>
                </a:lnTo>
                <a:lnTo>
                  <a:pt x="4921426" y="3121025"/>
                </a:lnTo>
                <a:lnTo>
                  <a:pt x="4940476" y="3160712"/>
                </a:lnTo>
                <a:lnTo>
                  <a:pt x="4956351" y="3201987"/>
                </a:lnTo>
                <a:lnTo>
                  <a:pt x="4970639" y="3248025"/>
                </a:lnTo>
                <a:lnTo>
                  <a:pt x="4981751" y="3300412"/>
                </a:lnTo>
                <a:lnTo>
                  <a:pt x="4989689" y="3360737"/>
                </a:lnTo>
                <a:lnTo>
                  <a:pt x="4992864" y="3427412"/>
                </a:lnTo>
                <a:lnTo>
                  <a:pt x="4989689" y="3497262"/>
                </a:lnTo>
                <a:lnTo>
                  <a:pt x="4981751" y="3557587"/>
                </a:lnTo>
                <a:lnTo>
                  <a:pt x="4970639" y="3609975"/>
                </a:lnTo>
                <a:lnTo>
                  <a:pt x="4956351" y="3656012"/>
                </a:lnTo>
                <a:lnTo>
                  <a:pt x="4940476" y="3697287"/>
                </a:lnTo>
                <a:lnTo>
                  <a:pt x="4921426" y="3736975"/>
                </a:lnTo>
                <a:lnTo>
                  <a:pt x="4883326" y="3811587"/>
                </a:lnTo>
                <a:lnTo>
                  <a:pt x="4865864" y="3848100"/>
                </a:lnTo>
                <a:lnTo>
                  <a:pt x="4848401" y="3890962"/>
                </a:lnTo>
                <a:lnTo>
                  <a:pt x="4834114" y="3935412"/>
                </a:lnTo>
                <a:lnTo>
                  <a:pt x="4824589" y="3987800"/>
                </a:lnTo>
                <a:lnTo>
                  <a:pt x="4815064" y="4048125"/>
                </a:lnTo>
                <a:lnTo>
                  <a:pt x="4813476" y="4116387"/>
                </a:lnTo>
                <a:lnTo>
                  <a:pt x="4815064" y="4186237"/>
                </a:lnTo>
                <a:lnTo>
                  <a:pt x="4824589" y="4244975"/>
                </a:lnTo>
                <a:lnTo>
                  <a:pt x="4834114" y="4297362"/>
                </a:lnTo>
                <a:lnTo>
                  <a:pt x="4848401" y="4343400"/>
                </a:lnTo>
                <a:lnTo>
                  <a:pt x="4865864" y="4386262"/>
                </a:lnTo>
                <a:lnTo>
                  <a:pt x="4883326" y="4424362"/>
                </a:lnTo>
                <a:lnTo>
                  <a:pt x="4921426" y="4498975"/>
                </a:lnTo>
                <a:lnTo>
                  <a:pt x="4940476" y="4537075"/>
                </a:lnTo>
                <a:lnTo>
                  <a:pt x="4956351" y="4579937"/>
                </a:lnTo>
                <a:lnTo>
                  <a:pt x="4970639" y="4625975"/>
                </a:lnTo>
                <a:lnTo>
                  <a:pt x="4981751" y="4678362"/>
                </a:lnTo>
                <a:lnTo>
                  <a:pt x="4989689" y="4738687"/>
                </a:lnTo>
                <a:lnTo>
                  <a:pt x="4992864" y="4806950"/>
                </a:lnTo>
                <a:lnTo>
                  <a:pt x="4989689" y="4875212"/>
                </a:lnTo>
                <a:lnTo>
                  <a:pt x="4981751" y="4935537"/>
                </a:lnTo>
                <a:lnTo>
                  <a:pt x="4970639" y="4987925"/>
                </a:lnTo>
                <a:lnTo>
                  <a:pt x="4956351" y="5033962"/>
                </a:lnTo>
                <a:lnTo>
                  <a:pt x="4940476" y="5075237"/>
                </a:lnTo>
                <a:lnTo>
                  <a:pt x="4921426" y="5114925"/>
                </a:lnTo>
                <a:lnTo>
                  <a:pt x="4902376" y="5149850"/>
                </a:lnTo>
                <a:lnTo>
                  <a:pt x="4883326" y="5186362"/>
                </a:lnTo>
                <a:lnTo>
                  <a:pt x="4865864" y="5226050"/>
                </a:lnTo>
                <a:lnTo>
                  <a:pt x="4848401" y="5268912"/>
                </a:lnTo>
                <a:lnTo>
                  <a:pt x="4834114" y="5313362"/>
                </a:lnTo>
                <a:lnTo>
                  <a:pt x="4824589" y="5365750"/>
                </a:lnTo>
                <a:lnTo>
                  <a:pt x="4815064" y="5426075"/>
                </a:lnTo>
                <a:lnTo>
                  <a:pt x="4813476" y="5494337"/>
                </a:lnTo>
                <a:lnTo>
                  <a:pt x="4815064" y="5562600"/>
                </a:lnTo>
                <a:lnTo>
                  <a:pt x="4824589" y="5622925"/>
                </a:lnTo>
                <a:lnTo>
                  <a:pt x="4834114" y="5675312"/>
                </a:lnTo>
                <a:lnTo>
                  <a:pt x="4848401" y="5721350"/>
                </a:lnTo>
                <a:lnTo>
                  <a:pt x="4865864" y="5762625"/>
                </a:lnTo>
                <a:lnTo>
                  <a:pt x="4883326" y="5802312"/>
                </a:lnTo>
                <a:lnTo>
                  <a:pt x="4902376" y="5840412"/>
                </a:lnTo>
                <a:lnTo>
                  <a:pt x="4921426" y="5876925"/>
                </a:lnTo>
                <a:lnTo>
                  <a:pt x="4940476" y="5915025"/>
                </a:lnTo>
                <a:lnTo>
                  <a:pt x="4956351" y="5956300"/>
                </a:lnTo>
                <a:lnTo>
                  <a:pt x="4970639" y="6003925"/>
                </a:lnTo>
                <a:lnTo>
                  <a:pt x="4981751" y="6056312"/>
                </a:lnTo>
                <a:lnTo>
                  <a:pt x="4989689" y="6113462"/>
                </a:lnTo>
                <a:lnTo>
                  <a:pt x="4992864" y="6183312"/>
                </a:lnTo>
                <a:lnTo>
                  <a:pt x="4989689" y="6251575"/>
                </a:lnTo>
                <a:lnTo>
                  <a:pt x="4981751" y="6311900"/>
                </a:lnTo>
                <a:lnTo>
                  <a:pt x="4970639" y="6361112"/>
                </a:lnTo>
                <a:lnTo>
                  <a:pt x="4956351" y="6407150"/>
                </a:lnTo>
                <a:lnTo>
                  <a:pt x="4940476" y="6448425"/>
                </a:lnTo>
                <a:lnTo>
                  <a:pt x="4923014" y="6488112"/>
                </a:lnTo>
                <a:lnTo>
                  <a:pt x="4905551" y="6523037"/>
                </a:lnTo>
                <a:lnTo>
                  <a:pt x="4886501" y="6561137"/>
                </a:lnTo>
                <a:lnTo>
                  <a:pt x="4867451" y="6597650"/>
                </a:lnTo>
                <a:lnTo>
                  <a:pt x="4851576" y="6640512"/>
                </a:lnTo>
                <a:lnTo>
                  <a:pt x="4835701" y="6683375"/>
                </a:lnTo>
                <a:lnTo>
                  <a:pt x="4826176" y="6735762"/>
                </a:lnTo>
                <a:lnTo>
                  <a:pt x="4818239" y="6791325"/>
                </a:lnTo>
                <a:lnTo>
                  <a:pt x="4813476" y="6858000"/>
                </a:lnTo>
                <a:lnTo>
                  <a:pt x="0" y="6858000"/>
                </a:lnTo>
                <a:close/>
              </a:path>
            </a:pathLst>
          </a:custGeom>
          <a:solidFill>
            <a:schemeClr val="bg1"/>
          </a:solidFill>
          <a:ln w="0">
            <a:noFill/>
            <a:prstDash val="solid"/>
            <a:round/>
            <a:headEnd/>
            <a:tailEnd/>
          </a:ln>
        </p:spPr>
      </p:sp>
      <p:pic>
        <p:nvPicPr>
          <p:cNvPr id="14" name="Picture 13">
            <a:extLst>
              <a:ext uri="{FF2B5EF4-FFF2-40B4-BE49-F238E27FC236}">
                <a16:creationId xmlns:a16="http://schemas.microsoft.com/office/drawing/2014/main" id="{7277DDDE-513E-464B-B2BB-033459464AC6}"/>
              </a:ext>
            </a:extLst>
          </p:cNvPr>
          <p:cNvPicPr>
            <a:picLocks noChangeAspect="1"/>
          </p:cNvPicPr>
          <p:nvPr/>
        </p:nvPicPr>
        <p:blipFill>
          <a:blip r:embed="rId2"/>
          <a:stretch>
            <a:fillRect/>
          </a:stretch>
        </p:blipFill>
        <p:spPr>
          <a:xfrm>
            <a:off x="7231117" y="1353508"/>
            <a:ext cx="4848697" cy="3954928"/>
          </a:xfrm>
          <a:prstGeom prst="rect">
            <a:avLst/>
          </a:prstGeom>
        </p:spPr>
      </p:pic>
    </p:spTree>
    <p:extLst>
      <p:ext uri="{BB962C8B-B14F-4D97-AF65-F5344CB8AC3E}">
        <p14:creationId xmlns:p14="http://schemas.microsoft.com/office/powerpoint/2010/main" val="3610045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019F3-1ABA-9E41-A589-FE63D73670D6}"/>
              </a:ext>
            </a:extLst>
          </p:cNvPr>
          <p:cNvSpPr>
            <a:spLocks noGrp="1"/>
          </p:cNvSpPr>
          <p:nvPr>
            <p:ph type="title"/>
          </p:nvPr>
        </p:nvSpPr>
        <p:spPr/>
        <p:txBody>
          <a:bodyPr>
            <a:normAutofit/>
          </a:bodyPr>
          <a:lstStyle/>
          <a:p>
            <a:r>
              <a:rPr lang="en-US" sz="3200" dirty="0"/>
              <a:t>RANDOM FOREST ALGORTIHM</a:t>
            </a:r>
          </a:p>
        </p:txBody>
      </p:sp>
      <p:sp>
        <p:nvSpPr>
          <p:cNvPr id="3" name="Content Placeholder 2">
            <a:extLst>
              <a:ext uri="{FF2B5EF4-FFF2-40B4-BE49-F238E27FC236}">
                <a16:creationId xmlns:a16="http://schemas.microsoft.com/office/drawing/2014/main" id="{4E35C1D6-8EBD-9743-AF6A-0672FE67CC4E}"/>
              </a:ext>
            </a:extLst>
          </p:cNvPr>
          <p:cNvSpPr>
            <a:spLocks noGrp="1"/>
          </p:cNvSpPr>
          <p:nvPr>
            <p:ph idx="1"/>
          </p:nvPr>
        </p:nvSpPr>
        <p:spPr/>
        <p:txBody>
          <a:bodyPr>
            <a:normAutofit/>
          </a:bodyPr>
          <a:lstStyle/>
          <a:p>
            <a:r>
              <a:rPr lang="en-US" sz="1600" dirty="0"/>
              <a:t>Used the Random Forest Classifier to predict student placement for the three classes under the ‘Assigned To’ column in the data set</a:t>
            </a:r>
          </a:p>
          <a:p>
            <a:r>
              <a:rPr lang="en-US" sz="1600" dirty="0"/>
              <a:t>The ‘Assigned To’ column is the dependent categorical variable which is to be predicted. It contains three values namely  ALIT 099,  ENGL 101 and ENGL 110</a:t>
            </a:r>
          </a:p>
          <a:p>
            <a:r>
              <a:rPr lang="en-US" sz="1600" dirty="0"/>
              <a:t>The predictor variables are the remaining columns/questions in the data set</a:t>
            </a:r>
          </a:p>
          <a:p>
            <a:r>
              <a:rPr lang="en-US" sz="1600" dirty="0"/>
              <a:t>The random forest algorithm is mainly used to extract key features of predictor variables in the data set to help predict the dependent variable as accurately as possible</a:t>
            </a:r>
          </a:p>
          <a:p>
            <a:r>
              <a:rPr lang="en-US" sz="1600" dirty="0"/>
              <a:t>The algorithm basically constructs a decision tree for every sample and then a vote is assigned to every predicted result, thereby returning the best voted score</a:t>
            </a:r>
          </a:p>
          <a:p>
            <a:endParaRPr lang="en-US" sz="1600" dirty="0"/>
          </a:p>
          <a:p>
            <a:endParaRPr lang="en-US" sz="1600" dirty="0"/>
          </a:p>
        </p:txBody>
      </p:sp>
    </p:spTree>
    <p:extLst>
      <p:ext uri="{BB962C8B-B14F-4D97-AF65-F5344CB8AC3E}">
        <p14:creationId xmlns:p14="http://schemas.microsoft.com/office/powerpoint/2010/main" val="19057133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D2A0A-4C33-2A43-A5B5-9F45147B65E6}"/>
              </a:ext>
            </a:extLst>
          </p:cNvPr>
          <p:cNvSpPr>
            <a:spLocks noGrp="1"/>
          </p:cNvSpPr>
          <p:nvPr>
            <p:ph type="title"/>
          </p:nvPr>
        </p:nvSpPr>
        <p:spPr/>
        <p:txBody>
          <a:bodyPr>
            <a:normAutofit/>
          </a:bodyPr>
          <a:lstStyle/>
          <a:p>
            <a:r>
              <a:rPr lang="en-US" sz="3200" dirty="0"/>
              <a:t>KEY FEATURES/SELECTIONS USING THE RANDOM FOREST ALGORITHM</a:t>
            </a:r>
          </a:p>
        </p:txBody>
      </p:sp>
      <p:pic>
        <p:nvPicPr>
          <p:cNvPr id="4" name="Picture 3">
            <a:extLst>
              <a:ext uri="{FF2B5EF4-FFF2-40B4-BE49-F238E27FC236}">
                <a16:creationId xmlns:a16="http://schemas.microsoft.com/office/drawing/2014/main" id="{E407DE5F-3254-074F-96F0-F5DB19B9BAA6}"/>
              </a:ext>
            </a:extLst>
          </p:cNvPr>
          <p:cNvPicPr>
            <a:picLocks noChangeAspect="1"/>
          </p:cNvPicPr>
          <p:nvPr/>
        </p:nvPicPr>
        <p:blipFill>
          <a:blip r:embed="rId2"/>
          <a:stretch>
            <a:fillRect/>
          </a:stretch>
        </p:blipFill>
        <p:spPr>
          <a:xfrm>
            <a:off x="1216132" y="2070538"/>
            <a:ext cx="10348588" cy="3710151"/>
          </a:xfrm>
          <a:prstGeom prst="rect">
            <a:avLst/>
          </a:prstGeom>
        </p:spPr>
      </p:pic>
    </p:spTree>
    <p:extLst>
      <p:ext uri="{BB962C8B-B14F-4D97-AF65-F5344CB8AC3E}">
        <p14:creationId xmlns:p14="http://schemas.microsoft.com/office/powerpoint/2010/main" val="1072790763"/>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otalTime>9</TotalTime>
  <Words>1165</Words>
  <Application>Microsoft Macintosh PowerPoint</Application>
  <PresentationFormat>Widescreen</PresentationFormat>
  <Paragraphs>100</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Gill Sans MT</vt:lpstr>
      <vt:lpstr>Impact</vt:lpstr>
      <vt:lpstr>Badge</vt:lpstr>
      <vt:lpstr>Delgado community college English Communication division</vt:lpstr>
      <vt:lpstr>AGENDA</vt:lpstr>
      <vt:lpstr>FEEDBACK ON THE SURVEY</vt:lpstr>
      <vt:lpstr>DATA CLEANING</vt:lpstr>
      <vt:lpstr>EXTRACTING KEY FEATURES/QUESTIONS THAT HELP PREDICT STUDENT PLACEMENT </vt:lpstr>
      <vt:lpstr>PowerPoint Presentation</vt:lpstr>
      <vt:lpstr>MACHINE LEARNING MODEL USED FOR FEATURE SELECTION/CLASSIFICATION </vt:lpstr>
      <vt:lpstr>RANDOM FOREST ALGORTIHM</vt:lpstr>
      <vt:lpstr>KEY FEATURES/SELECTIONS USING THE RANDOM FOREST ALGORITHM</vt:lpstr>
      <vt:lpstr>VISUALIZATION OF FEATURES/QUESTIONS Which HELP IN PREDICTING STUDENT PLACEMENT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LIST of FEATURES/QUESTIONS which DO NOT HELP IN PREDICTING STUDENT PLACEMENT</vt:lpstr>
      <vt:lpstr>ISSUES TO ADDRESS IN THE SURVEY </vt:lpstr>
      <vt:lpstr>BEST WAY FOR DCC TO USE THE SURVEY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Delgado community college English Communication division</dc:title>
  <dc:creator>Kalyanpur, Pranav</dc:creator>
  <cp:lastModifiedBy>Kalyanpur, Pranav</cp:lastModifiedBy>
  <cp:revision>2</cp:revision>
  <dcterms:created xsi:type="dcterms:W3CDTF">2020-10-01T17:07:20Z</dcterms:created>
  <dcterms:modified xsi:type="dcterms:W3CDTF">2020-10-01T17:17:02Z</dcterms:modified>
</cp:coreProperties>
</file>

<file path=docProps/thumbnail.jpeg>
</file>